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602" r:id="rId5"/>
    <p:sldId id="2145705018" r:id="rId6"/>
    <p:sldId id="2145705016" r:id="rId7"/>
    <p:sldId id="2145705019" r:id="rId8"/>
    <p:sldId id="2145705017" r:id="rId9"/>
    <p:sldId id="65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659" userDrawn="1">
          <p15:clr>
            <a:srgbClr val="A4A3A4"/>
          </p15:clr>
        </p15:guide>
        <p15:guide id="3" pos="7287" userDrawn="1">
          <p15:clr>
            <a:srgbClr val="A4A3A4"/>
          </p15:clr>
        </p15:guide>
        <p15:guide id="4" orient="horz" pos="3045" userDrawn="1">
          <p15:clr>
            <a:srgbClr val="A4A3A4"/>
          </p15:clr>
        </p15:guide>
        <p15:guide id="6" pos="4815" userDrawn="1">
          <p15:clr>
            <a:srgbClr val="A4A3A4"/>
          </p15:clr>
        </p15:guide>
        <p15:guide id="8" orient="horz" pos="368" userDrawn="1">
          <p15:clr>
            <a:srgbClr val="A4A3A4"/>
          </p15:clr>
        </p15:guide>
        <p15:guide id="9" pos="642" userDrawn="1">
          <p15:clr>
            <a:srgbClr val="A4A3A4"/>
          </p15:clr>
        </p15:guide>
        <p15:guide id="11" pos="6017" userDrawn="1">
          <p15:clr>
            <a:srgbClr val="A4A3A4"/>
          </p15:clr>
        </p15:guide>
        <p15:guide id="12" pos="2955" userDrawn="1">
          <p15:clr>
            <a:srgbClr val="A4A3A4"/>
          </p15:clr>
        </p15:guide>
        <p15:guide id="13" orient="horz" pos="686" userDrawn="1">
          <p15:clr>
            <a:srgbClr val="A4A3A4"/>
          </p15:clr>
        </p15:guide>
        <p15:guide id="14" pos="529" userDrawn="1">
          <p15:clr>
            <a:srgbClr val="A4A3A4"/>
          </p15:clr>
        </p15:guide>
        <p15:guide id="15" orient="horz" pos="4088" userDrawn="1">
          <p15:clr>
            <a:srgbClr val="A4A3A4"/>
          </p15:clr>
        </p15:guide>
        <p15:guide id="16" orient="horz" pos="1298" userDrawn="1">
          <p15:clr>
            <a:srgbClr val="A4A3A4"/>
          </p15:clr>
        </p15:guide>
        <p15:guide id="17" orient="horz" pos="39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6761D99-80D6-BC0E-E311-548398254BCD}" name="Andres Felipe Ocampo Quiceno" initials="AFOQ" userId="Andres Felipe Ocampo Quiceno" providerId="None"/>
  <p188:author id="{DBA0F0B3-885B-9ED8-9AB1-FB99292BB538}" name="Andres Felipe Ocampo Quiceno" initials="AFOQ" userId="S::1143835519@icesi.edu.co::8ca54b6e-971d-484a-9055-651a87997b9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BA26"/>
    <a:srgbClr val="FF0000"/>
    <a:srgbClr val="FFFFFF"/>
    <a:srgbClr val="27397F"/>
    <a:srgbClr val="00AABD"/>
    <a:srgbClr val="CBE2E8"/>
    <a:srgbClr val="F0E7E1"/>
    <a:srgbClr val="2DAAE2"/>
    <a:srgbClr val="F5F5F5"/>
    <a:srgbClr val="FFD1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52" y="60"/>
      </p:cViewPr>
      <p:guideLst>
        <p:guide pos="3659"/>
        <p:guide pos="7287"/>
        <p:guide orient="horz" pos="3045"/>
        <p:guide pos="4815"/>
        <p:guide orient="horz" pos="368"/>
        <p:guide pos="642"/>
        <p:guide pos="6017"/>
        <p:guide pos="2955"/>
        <p:guide orient="horz" pos="686"/>
        <p:guide pos="529"/>
        <p:guide orient="horz" pos="4088"/>
        <p:guide orient="horz" pos="1298"/>
        <p:guide orient="horz" pos="395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fea\Downloads\Estudiantes%20y%20desempe&#241;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085297617\Downloads\D3-RETIRO%20UNIVERSIDA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icesiedu-my.sharepoint.com/personal/meca_icesi_edu_co/Documents/04-FACULTAD/Presentaciones/Fuentes%20Presentaci&#243;n%20Decanatura/D3-RETIRO%20NETO%20POR%20PERIODO%20ACADEMIC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ESTRATO!$AK$41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ESTRATO!$AI$42:$AJ$45</c:f>
              <c:multiLvlStrCache>
                <c:ptCount val="4"/>
                <c:lvl>
                  <c:pt idx="0">
                    <c:v>FIDCA</c:v>
                  </c:pt>
                  <c:pt idx="1">
                    <c:v>SIS</c:v>
                  </c:pt>
                  <c:pt idx="2">
                    <c:v>FIDCA</c:v>
                  </c:pt>
                  <c:pt idx="3">
                    <c:v>SIS</c:v>
                  </c:pt>
                </c:lvl>
                <c:lvl>
                  <c:pt idx="0">
                    <c:v>2017</c:v>
                  </c:pt>
                  <c:pt idx="2">
                    <c:v>2022</c:v>
                  </c:pt>
                </c:lvl>
              </c:multiLvlStrCache>
            </c:multiLvlStrRef>
          </c:cat>
          <c:val>
            <c:numRef>
              <c:f>ESTRATO!$AK$42:$AK$45</c:f>
              <c:numCache>
                <c:formatCode>0%</c:formatCode>
                <c:ptCount val="4"/>
                <c:pt idx="0">
                  <c:v>0.13287356321839081</c:v>
                </c:pt>
                <c:pt idx="1">
                  <c:v>0.18951612903225806</c:v>
                </c:pt>
                <c:pt idx="2">
                  <c:v>0.14644351464435146</c:v>
                </c:pt>
                <c:pt idx="3">
                  <c:v>0.17567567567567569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51-4744-B158-EAE7420884F9}"/>
            </c:ext>
          </c:extLst>
        </c:ser>
        <c:ser>
          <c:idx val="1"/>
          <c:order val="1"/>
          <c:tx>
            <c:strRef>
              <c:f>ESTRATO!$AL$41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ESTRATO!$AI$42:$AJ$45</c:f>
              <c:multiLvlStrCache>
                <c:ptCount val="4"/>
                <c:lvl>
                  <c:pt idx="0">
                    <c:v>FIDCA</c:v>
                  </c:pt>
                  <c:pt idx="1">
                    <c:v>SIS</c:v>
                  </c:pt>
                  <c:pt idx="2">
                    <c:v>FIDCA</c:v>
                  </c:pt>
                  <c:pt idx="3">
                    <c:v>SIS</c:v>
                  </c:pt>
                </c:lvl>
                <c:lvl>
                  <c:pt idx="0">
                    <c:v>2017</c:v>
                  </c:pt>
                  <c:pt idx="2">
                    <c:v>2022</c:v>
                  </c:pt>
                </c:lvl>
              </c:multiLvlStrCache>
            </c:multiLvlStrRef>
          </c:cat>
          <c:val>
            <c:numRef>
              <c:f>ESTRATO!$AL$42:$AL$45</c:f>
              <c:numCache>
                <c:formatCode>0%</c:formatCode>
                <c:ptCount val="4"/>
                <c:pt idx="0">
                  <c:v>0.33149425287356321</c:v>
                </c:pt>
                <c:pt idx="1">
                  <c:v>0.32661290322580644</c:v>
                </c:pt>
                <c:pt idx="2">
                  <c:v>0.28817991631799161</c:v>
                </c:pt>
                <c:pt idx="3">
                  <c:v>0.30540540540540539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51-4744-B158-EAE7420884F9}"/>
            </c:ext>
          </c:extLst>
        </c:ser>
        <c:ser>
          <c:idx val="2"/>
          <c:order val="2"/>
          <c:tx>
            <c:strRef>
              <c:f>ESTRATO!$AM$41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ESTRATO!$AI$42:$AJ$45</c:f>
              <c:multiLvlStrCache>
                <c:ptCount val="4"/>
                <c:lvl>
                  <c:pt idx="0">
                    <c:v>FIDCA</c:v>
                  </c:pt>
                  <c:pt idx="1">
                    <c:v>SIS</c:v>
                  </c:pt>
                  <c:pt idx="2">
                    <c:v>FIDCA</c:v>
                  </c:pt>
                  <c:pt idx="3">
                    <c:v>SIS</c:v>
                  </c:pt>
                </c:lvl>
                <c:lvl>
                  <c:pt idx="0">
                    <c:v>2017</c:v>
                  </c:pt>
                  <c:pt idx="2">
                    <c:v>2022</c:v>
                  </c:pt>
                </c:lvl>
              </c:multiLvlStrCache>
            </c:multiLvlStrRef>
          </c:cat>
          <c:val>
            <c:numRef>
              <c:f>ESTRATO!$AM$42:$AM$45</c:f>
              <c:numCache>
                <c:formatCode>0%</c:formatCode>
                <c:ptCount val="4"/>
                <c:pt idx="0">
                  <c:v>0.21747126436781608</c:v>
                </c:pt>
                <c:pt idx="1">
                  <c:v>0.22983870967741934</c:v>
                </c:pt>
                <c:pt idx="2">
                  <c:v>0.21548117154811716</c:v>
                </c:pt>
                <c:pt idx="3">
                  <c:v>0.23513513513513515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51-4744-B158-EAE7420884F9}"/>
            </c:ext>
          </c:extLst>
        </c:ser>
        <c:ser>
          <c:idx val="3"/>
          <c:order val="3"/>
          <c:tx>
            <c:strRef>
              <c:f>ESTRATO!$AN$41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ESTRATO!$AI$42:$AJ$45</c:f>
              <c:multiLvlStrCache>
                <c:ptCount val="4"/>
                <c:lvl>
                  <c:pt idx="0">
                    <c:v>FIDCA</c:v>
                  </c:pt>
                  <c:pt idx="1">
                    <c:v>SIS</c:v>
                  </c:pt>
                  <c:pt idx="2">
                    <c:v>FIDCA</c:v>
                  </c:pt>
                  <c:pt idx="3">
                    <c:v>SIS</c:v>
                  </c:pt>
                </c:lvl>
                <c:lvl>
                  <c:pt idx="0">
                    <c:v>2017</c:v>
                  </c:pt>
                  <c:pt idx="2">
                    <c:v>2022</c:v>
                  </c:pt>
                </c:lvl>
              </c:multiLvlStrCache>
            </c:multiLvlStrRef>
          </c:cat>
          <c:val>
            <c:numRef>
              <c:f>ESTRATO!$AN$42:$AN$45</c:f>
              <c:numCache>
                <c:formatCode>0%</c:formatCode>
                <c:ptCount val="4"/>
                <c:pt idx="0">
                  <c:v>0.12137931034482759</c:v>
                </c:pt>
                <c:pt idx="1">
                  <c:v>8.0645161290322578E-2</c:v>
                </c:pt>
                <c:pt idx="2">
                  <c:v>0.13389121338912133</c:v>
                </c:pt>
                <c:pt idx="3">
                  <c:v>0.11891891891891893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51-4744-B158-EAE7420884F9}"/>
            </c:ext>
          </c:extLst>
        </c:ser>
        <c:ser>
          <c:idx val="4"/>
          <c:order val="4"/>
          <c:tx>
            <c:strRef>
              <c:f>ESTRATO!$AO$41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ESTRATO!$AI$42:$AJ$45</c:f>
              <c:multiLvlStrCache>
                <c:ptCount val="4"/>
                <c:lvl>
                  <c:pt idx="0">
                    <c:v>FIDCA</c:v>
                  </c:pt>
                  <c:pt idx="1">
                    <c:v>SIS</c:v>
                  </c:pt>
                  <c:pt idx="2">
                    <c:v>FIDCA</c:v>
                  </c:pt>
                  <c:pt idx="3">
                    <c:v>SIS</c:v>
                  </c:pt>
                </c:lvl>
                <c:lvl>
                  <c:pt idx="0">
                    <c:v>2017</c:v>
                  </c:pt>
                  <c:pt idx="2">
                    <c:v>2022</c:v>
                  </c:pt>
                </c:lvl>
              </c:multiLvlStrCache>
            </c:multiLvlStrRef>
          </c:cat>
          <c:val>
            <c:numRef>
              <c:f>ESTRATO!$AO$42:$AO$45</c:f>
              <c:numCache>
                <c:formatCode>0%</c:formatCode>
                <c:ptCount val="4"/>
                <c:pt idx="0">
                  <c:v>0.1393103448275862</c:v>
                </c:pt>
                <c:pt idx="1">
                  <c:v>0.12903225806451613</c:v>
                </c:pt>
                <c:pt idx="2">
                  <c:v>0.14958158995815898</c:v>
                </c:pt>
                <c:pt idx="3">
                  <c:v>0.12162162162162163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51-4744-B158-EAE7420884F9}"/>
            </c:ext>
          </c:extLst>
        </c:ser>
        <c:ser>
          <c:idx val="5"/>
          <c:order val="5"/>
          <c:tx>
            <c:strRef>
              <c:f>ESTRATO!$AP$41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ESTRATO!$AI$42:$AJ$45</c:f>
              <c:multiLvlStrCache>
                <c:ptCount val="4"/>
                <c:lvl>
                  <c:pt idx="0">
                    <c:v>FIDCA</c:v>
                  </c:pt>
                  <c:pt idx="1">
                    <c:v>SIS</c:v>
                  </c:pt>
                  <c:pt idx="2">
                    <c:v>FIDCA</c:v>
                  </c:pt>
                  <c:pt idx="3">
                    <c:v>SIS</c:v>
                  </c:pt>
                </c:lvl>
                <c:lvl>
                  <c:pt idx="0">
                    <c:v>2017</c:v>
                  </c:pt>
                  <c:pt idx="2">
                    <c:v>2022</c:v>
                  </c:pt>
                </c:lvl>
              </c:multiLvlStrCache>
            </c:multiLvlStrRef>
          </c:cat>
          <c:val>
            <c:numRef>
              <c:f>ESTRATO!$AP$42:$AP$45</c:f>
              <c:numCache>
                <c:formatCode>0%</c:formatCode>
                <c:ptCount val="4"/>
                <c:pt idx="0">
                  <c:v>5.7471264367816091E-2</c:v>
                </c:pt>
                <c:pt idx="1">
                  <c:v>4.4354838709677422E-2</c:v>
                </c:pt>
                <c:pt idx="2">
                  <c:v>6.6422594142259414E-2</c:v>
                </c:pt>
                <c:pt idx="3">
                  <c:v>4.3243243243243246E-2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C51-4744-B158-EAE7420884F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57159904"/>
        <c:axId val="257156544"/>
      </c:barChart>
      <c:catAx>
        <c:axId val="25715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57156544"/>
        <c:crosses val="autoZero"/>
        <c:auto val="1"/>
        <c:lblAlgn val="ctr"/>
        <c:lblOffset val="100"/>
        <c:noMultiLvlLbl val="0"/>
      </c:catAx>
      <c:valAx>
        <c:axId val="257156544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5715990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FING!$L$95</c:f>
              <c:strCache>
                <c:ptCount val="1"/>
                <c:pt idx="0">
                  <c:v>FIDCA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FING!$K$96:$K$105</c:f>
              <c:strCache>
                <c:ptCount val="10"/>
                <c:pt idx="0">
                  <c:v>2012-2</c:v>
                </c:pt>
                <c:pt idx="1">
                  <c:v>2013-2</c:v>
                </c:pt>
                <c:pt idx="2">
                  <c:v>2014-2</c:v>
                </c:pt>
                <c:pt idx="3">
                  <c:v>2015-2</c:v>
                </c:pt>
                <c:pt idx="4">
                  <c:v>2016-2</c:v>
                </c:pt>
                <c:pt idx="5">
                  <c:v>2017-2</c:v>
                </c:pt>
                <c:pt idx="6">
                  <c:v>2018-2</c:v>
                </c:pt>
                <c:pt idx="7">
                  <c:v>2019-2</c:v>
                </c:pt>
                <c:pt idx="8">
                  <c:v>2020-2</c:v>
                </c:pt>
                <c:pt idx="9">
                  <c:v>2021-2</c:v>
                </c:pt>
              </c:strCache>
            </c:strRef>
          </c:cat>
          <c:val>
            <c:numRef>
              <c:f>FING!$L$96:$L$105</c:f>
              <c:numCache>
                <c:formatCode>#,##0%</c:formatCode>
                <c:ptCount val="10"/>
                <c:pt idx="0">
                  <c:v>0.47101449275362317</c:v>
                </c:pt>
                <c:pt idx="1">
                  <c:v>0.42145593869731801</c:v>
                </c:pt>
                <c:pt idx="2">
                  <c:v>0.43197278911564624</c:v>
                </c:pt>
                <c:pt idx="3">
                  <c:v>0.3346456692913386</c:v>
                </c:pt>
                <c:pt idx="4">
                  <c:v>0.36904761904761907</c:v>
                </c:pt>
                <c:pt idx="5">
                  <c:v>0.29707112970711297</c:v>
                </c:pt>
                <c:pt idx="6">
                  <c:v>0.27490039840637448</c:v>
                </c:pt>
                <c:pt idx="7">
                  <c:v>0.26767676767676768</c:v>
                </c:pt>
                <c:pt idx="8">
                  <c:v>0.18181818181818182</c:v>
                </c:pt>
                <c:pt idx="9">
                  <c:v>0.12631578947368421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C0-47E7-9CBD-611FD7533B85}"/>
            </c:ext>
          </c:extLst>
        </c:ser>
        <c:ser>
          <c:idx val="1"/>
          <c:order val="1"/>
          <c:tx>
            <c:strRef>
              <c:f>FING!$M$95</c:f>
              <c:strCache>
                <c:ptCount val="1"/>
                <c:pt idx="0">
                  <c:v>SIS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FING!$K$96:$K$105</c:f>
              <c:strCache>
                <c:ptCount val="10"/>
                <c:pt idx="0">
                  <c:v>2012-2</c:v>
                </c:pt>
                <c:pt idx="1">
                  <c:v>2013-2</c:v>
                </c:pt>
                <c:pt idx="2">
                  <c:v>2014-2</c:v>
                </c:pt>
                <c:pt idx="3">
                  <c:v>2015-2</c:v>
                </c:pt>
                <c:pt idx="4">
                  <c:v>2016-2</c:v>
                </c:pt>
                <c:pt idx="5">
                  <c:v>2017-2</c:v>
                </c:pt>
                <c:pt idx="6">
                  <c:v>2018-2</c:v>
                </c:pt>
                <c:pt idx="7">
                  <c:v>2019-2</c:v>
                </c:pt>
                <c:pt idx="8">
                  <c:v>2020-2</c:v>
                </c:pt>
                <c:pt idx="9">
                  <c:v>2021-2</c:v>
                </c:pt>
              </c:strCache>
            </c:strRef>
          </c:cat>
          <c:val>
            <c:numRef>
              <c:f>FING!$M$96:$M$105</c:f>
              <c:numCache>
                <c:formatCode>#,##0%</c:formatCode>
                <c:ptCount val="10"/>
                <c:pt idx="0">
                  <c:v>0.57894736842105265</c:v>
                </c:pt>
                <c:pt idx="1">
                  <c:v>0.55000000000000004</c:v>
                </c:pt>
                <c:pt idx="2">
                  <c:v>0.65384615384615385</c:v>
                </c:pt>
                <c:pt idx="3">
                  <c:v>0.34482758620689657</c:v>
                </c:pt>
                <c:pt idx="4">
                  <c:v>0.44444444444444442</c:v>
                </c:pt>
                <c:pt idx="5">
                  <c:v>0.40740740740740738</c:v>
                </c:pt>
                <c:pt idx="6">
                  <c:v>0.20588235294117649</c:v>
                </c:pt>
                <c:pt idx="7">
                  <c:v>0.4</c:v>
                </c:pt>
                <c:pt idx="8">
                  <c:v>0.2162162162162162</c:v>
                </c:pt>
                <c:pt idx="9">
                  <c:v>0.16326530612244899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C0-47E7-9CBD-611FD7533B8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7599519"/>
        <c:axId val="27597439"/>
      </c:lineChart>
      <c:catAx>
        <c:axId val="27599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7597439"/>
        <c:crosses val="autoZero"/>
        <c:auto val="1"/>
        <c:lblAlgn val="ctr"/>
        <c:lblOffset val="100"/>
        <c:noMultiLvlLbl val="0"/>
      </c:catAx>
      <c:valAx>
        <c:axId val="27597439"/>
        <c:scaling>
          <c:orientation val="minMax"/>
        </c:scaling>
        <c:delete val="0"/>
        <c:axPos val="l"/>
        <c:numFmt formatCode="#,##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7599519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'[D3-RETIRO NETO POR PERIODO ACADEMICO.xlsx]Gráfico ACOFI'!$B$37</c:f>
              <c:strCache>
                <c:ptCount val="1"/>
                <c:pt idx="0">
                  <c:v>FIDCA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'[D3-RETIRO NETO POR PERIODO ACADEMICO.xlsx]Gráfico ACOFI'!$E$22:$M$22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'[D3-RETIRO NETO POR PERIODO ACADEMICO.xlsx]Gráfico ACOFI'!$E$37:$M$37</c:f>
              <c:numCache>
                <c:formatCode>0.0</c:formatCode>
                <c:ptCount val="9"/>
                <c:pt idx="0">
                  <c:v>3.7037499999999999</c:v>
                </c:pt>
                <c:pt idx="1">
                  <c:v>3.7372920126974156</c:v>
                </c:pt>
                <c:pt idx="2">
                  <c:v>3.7848702990922711</c:v>
                </c:pt>
                <c:pt idx="3">
                  <c:v>3.8375367688246618</c:v>
                </c:pt>
                <c:pt idx="4">
                  <c:v>3.9372957952242342</c:v>
                </c:pt>
                <c:pt idx="5">
                  <c:v>3.9222222222222225</c:v>
                </c:pt>
                <c:pt idx="6">
                  <c:v>4.2147457290874533</c:v>
                </c:pt>
                <c:pt idx="7">
                  <c:v>4.1569546490887097</c:v>
                </c:pt>
                <c:pt idx="8">
                  <c:v>4.0810669137346558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CB-4EB6-AA19-EE3671E0380F}"/>
            </c:ext>
          </c:extLst>
        </c:ser>
        <c:ser>
          <c:idx val="1"/>
          <c:order val="1"/>
          <c:tx>
            <c:strRef>
              <c:f>'[D3-RETIRO NETO POR PERIODO ACADEMICO.xlsx]Gráfico ACOFI'!$B$38</c:f>
              <c:strCache>
                <c:ptCount val="1"/>
                <c:pt idx="0">
                  <c:v>SIS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'[D3-RETIRO NETO POR PERIODO ACADEMICO.xlsx]Gráfico ACOFI'!$E$22:$M$22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'[D3-RETIRO NETO POR PERIODO ACADEMICO.xlsx]Gráfico ACOFI'!$E$38:$M$38</c:f>
              <c:numCache>
                <c:formatCode>0.0</c:formatCode>
                <c:ptCount val="9"/>
                <c:pt idx="0">
                  <c:v>3.55</c:v>
                </c:pt>
                <c:pt idx="1">
                  <c:v>3.5636363636363635</c:v>
                </c:pt>
                <c:pt idx="2">
                  <c:v>3.6896</c:v>
                </c:pt>
                <c:pt idx="3">
                  <c:v>3.7199578059071725</c:v>
                </c:pt>
                <c:pt idx="4">
                  <c:v>3.8734671532846714</c:v>
                </c:pt>
                <c:pt idx="5">
                  <c:v>3.88</c:v>
                </c:pt>
                <c:pt idx="6">
                  <c:v>4.1685460992907801</c:v>
                </c:pt>
                <c:pt idx="7">
                  <c:v>4.0409219858156025</c:v>
                </c:pt>
                <c:pt idx="8">
                  <c:v>4.068621700879766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CB-4EB6-AA19-EE3671E0380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42623343"/>
        <c:axId val="1642621423"/>
      </c:lineChart>
      <c:catAx>
        <c:axId val="1642623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42621423"/>
        <c:crosses val="autoZero"/>
        <c:auto val="1"/>
        <c:lblAlgn val="ctr"/>
        <c:lblOffset val="100"/>
        <c:noMultiLvlLbl val="0"/>
      </c:catAx>
      <c:valAx>
        <c:axId val="1642621423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42623343"/>
        <c:crosses val="autoZero"/>
        <c:crossBetween val="between"/>
        <c:majorUnit val="0.4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7828D19-AFDA-BFAA-5673-207AF7E5C5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DC616E5-8C72-69A9-8478-FDEE5669F8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232EC-1BE2-4A04-8B83-BFC5601140B3}" type="datetimeFigureOut">
              <a:rPr lang="es-ES" smtClean="0"/>
              <a:t>17/08/2023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429C413-3C8B-C268-249C-D36CF7FDA7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F7ED210-89AA-3E99-9960-E97CCACE90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22C69-D9B4-4BE8-9346-1C076032FF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468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E507C-8858-4C89-8159-FFA19C580029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DE7B6-2070-49AA-AE58-D9C9A76A8A9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17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DE7B6-2070-49AA-AE58-D9C9A76A8A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94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DE7B6-2070-49AA-AE58-D9C9A76A8A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65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DE7B6-2070-49AA-AE58-D9C9A76A8A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62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DE7B6-2070-49AA-AE58-D9C9A76A8A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02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C93657-0C76-0843-8542-B3B47A558D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7914" y="307283"/>
            <a:ext cx="1541392" cy="330801"/>
          </a:xfrm>
          <a:prstGeom prst="rect">
            <a:avLst/>
          </a:prstGeom>
        </p:spPr>
      </p:pic>
      <p:sp>
        <p:nvSpPr>
          <p:cNvPr id="2" name="Marcador de número de diapositiva 2">
            <a:extLst>
              <a:ext uri="{FF2B5EF4-FFF2-40B4-BE49-F238E27FC236}">
                <a16:creationId xmlns:a16="http://schemas.microsoft.com/office/drawing/2014/main" id="{6FF61DEE-E30C-254B-DFC7-845DF1551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DFB49B9E-DC29-470D-97C4-294209FC727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4940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Vacío">
    <p:bg>
      <p:bgPr>
        <a:solidFill>
          <a:srgbClr val="F0E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537F4F-3C43-D34A-A8A2-CF212F01BF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7914" y="307284"/>
            <a:ext cx="1541392" cy="330801"/>
          </a:xfrm>
          <a:prstGeom prst="rect">
            <a:avLst/>
          </a:prstGeom>
        </p:spPr>
      </p:pic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A0B28D6A-396E-CE4C-96EB-0DFB94E89A89}"/>
              </a:ext>
            </a:extLst>
          </p:cNvPr>
          <p:cNvSpPr/>
          <p:nvPr userDrawn="1"/>
        </p:nvSpPr>
        <p:spPr>
          <a:xfrm rot="5400000" flipH="1">
            <a:off x="-526296" y="526292"/>
            <a:ext cx="6858001" cy="5805415"/>
          </a:xfrm>
          <a:prstGeom prst="round2SameRect">
            <a:avLst>
              <a:gd name="adj1" fmla="val 2562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2" name="Marcador de número de diapositiva 2">
            <a:extLst>
              <a:ext uri="{FF2B5EF4-FFF2-40B4-BE49-F238E27FC236}">
                <a16:creationId xmlns:a16="http://schemas.microsoft.com/office/drawing/2014/main" id="{085D16F6-8082-897B-4B18-2C5845330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49B9E-DC29-470D-97C4-294209FC727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952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793F91-85CE-B848-B01D-C4D480C39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487588-31FC-7148-9B11-4CCEC74BF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C0AAA6-9F6F-9E45-A2F6-7C002BF86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F27366-6EAD-F74E-BE67-C75CCD5D0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116DDA-B7ED-3A4B-9C2E-C83AFF7E8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8144-5323-5C41-908A-1492752A7F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1849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F816E3-3637-784E-895C-D73F180E9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4F7D5F-24FD-9E4C-A034-40AF6B0CA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1E73AE-3734-CC48-81A0-260E3789E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EF4CBE-2986-8042-8C79-FE9D04B40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B3649D-7699-3040-A2A9-6A1EF78B4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D8144-5323-5C41-908A-1492752A7F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639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cío">
    <p:bg>
      <p:bgPr>
        <a:solidFill>
          <a:srgbClr val="F0E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537F4F-3C43-D34A-A8A2-CF212F01BF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7914" y="307284"/>
            <a:ext cx="1541392" cy="330801"/>
          </a:xfrm>
          <a:prstGeom prst="rect">
            <a:avLst/>
          </a:prstGeom>
        </p:spPr>
      </p:pic>
      <p:sp>
        <p:nvSpPr>
          <p:cNvPr id="2" name="Marcador de número de diapositiva 2">
            <a:extLst>
              <a:ext uri="{FF2B5EF4-FFF2-40B4-BE49-F238E27FC236}">
                <a16:creationId xmlns:a16="http://schemas.microsoft.com/office/drawing/2014/main" id="{FF14A12F-E486-0CFC-43C1-A9A88C2E8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49B9E-DC29-470D-97C4-294209FC727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519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cío">
    <p:bg>
      <p:bgPr>
        <a:solidFill>
          <a:srgbClr val="F0E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89B726-81A4-9A4A-BEF2-44515FA0EB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4505" y="307284"/>
            <a:ext cx="1541392" cy="330801"/>
          </a:xfrm>
          <a:prstGeom prst="rect">
            <a:avLst/>
          </a:prstGeom>
        </p:spPr>
      </p:pic>
      <p:sp>
        <p:nvSpPr>
          <p:cNvPr id="2" name="Marcador de número de diapositiva 2">
            <a:extLst>
              <a:ext uri="{FF2B5EF4-FFF2-40B4-BE49-F238E27FC236}">
                <a16:creationId xmlns:a16="http://schemas.microsoft.com/office/drawing/2014/main" id="{19F3C766-19DD-D59E-ACE1-9F256A126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49B9E-DC29-470D-97C4-294209FC727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8014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D2C3FB-EF1C-5F4E-AB18-3A58EF16A3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7914" y="307283"/>
            <a:ext cx="1541392" cy="330801"/>
          </a:xfrm>
          <a:prstGeom prst="rect">
            <a:avLst/>
          </a:prstGeom>
        </p:spPr>
      </p:pic>
      <p:sp>
        <p:nvSpPr>
          <p:cNvPr id="2" name="Marcador de número de diapositiva 2">
            <a:extLst>
              <a:ext uri="{FF2B5EF4-FFF2-40B4-BE49-F238E27FC236}">
                <a16:creationId xmlns:a16="http://schemas.microsoft.com/office/drawing/2014/main" id="{D5663079-32AB-2509-7638-5E6757A27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DFB49B9E-DC29-470D-97C4-294209FC727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183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cío">
    <p:bg>
      <p:bgPr>
        <a:solidFill>
          <a:srgbClr val="F0E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2">
            <a:extLst>
              <a:ext uri="{FF2B5EF4-FFF2-40B4-BE49-F238E27FC236}">
                <a16:creationId xmlns:a16="http://schemas.microsoft.com/office/drawing/2014/main" id="{24667FC8-7441-BC84-554A-E75900C4D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49B9E-DC29-470D-97C4-294209FC727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1275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acío">
    <p:bg>
      <p:bgPr>
        <a:solidFill>
          <a:srgbClr val="F0E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BBB2B2-CE08-D441-9753-988ACEAEAD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8301" y="6208589"/>
            <a:ext cx="1541392" cy="330801"/>
          </a:xfrm>
          <a:prstGeom prst="rect">
            <a:avLst/>
          </a:prstGeom>
        </p:spPr>
      </p:pic>
      <p:sp>
        <p:nvSpPr>
          <p:cNvPr id="2" name="Marcador de número de diapositiva 2">
            <a:extLst>
              <a:ext uri="{FF2B5EF4-FFF2-40B4-BE49-F238E27FC236}">
                <a16:creationId xmlns:a16="http://schemas.microsoft.com/office/drawing/2014/main" id="{75BB2D43-D9CA-073E-B95A-0F92E6AE54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49B9E-DC29-470D-97C4-294209FC727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1905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acío">
    <p:bg>
      <p:bgPr>
        <a:solidFill>
          <a:srgbClr val="F0E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BBB2B2-CE08-D441-9753-988ACEAEAD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7914" y="6208589"/>
            <a:ext cx="1541392" cy="330801"/>
          </a:xfrm>
          <a:prstGeom prst="rect">
            <a:avLst/>
          </a:prstGeom>
        </p:spPr>
      </p:pic>
      <p:sp>
        <p:nvSpPr>
          <p:cNvPr id="2" name="Marcador de número de diapositiva 2">
            <a:extLst>
              <a:ext uri="{FF2B5EF4-FFF2-40B4-BE49-F238E27FC236}">
                <a16:creationId xmlns:a16="http://schemas.microsoft.com/office/drawing/2014/main" id="{A99577C9-8E0B-C4D7-55F0-E68B1837F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2694" y="6356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49B9E-DC29-470D-97C4-294209FC727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0403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993CCFE-CC3C-B740-B68B-A6DD832181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2700"/>
            <a:ext cx="1435100" cy="631444"/>
          </a:xfrm>
          <a:prstGeom prst="rect">
            <a:avLst/>
          </a:prstGeom>
        </p:spPr>
      </p:pic>
      <p:sp>
        <p:nvSpPr>
          <p:cNvPr id="2" name="Marcador de número de diapositiva 2">
            <a:extLst>
              <a:ext uri="{FF2B5EF4-FFF2-40B4-BE49-F238E27FC236}">
                <a16:creationId xmlns:a16="http://schemas.microsoft.com/office/drawing/2014/main" id="{61F53AF5-89AB-8CEE-2426-7808E9C0EB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49B9E-DC29-470D-97C4-294209FC727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431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Vacío">
    <p:bg>
      <p:bgPr>
        <a:solidFill>
          <a:srgbClr val="F0E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537F4F-3C43-D34A-A8A2-CF212F01BF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7914" y="307284"/>
            <a:ext cx="1541392" cy="330801"/>
          </a:xfrm>
          <a:prstGeom prst="rect">
            <a:avLst/>
          </a:prstGeom>
        </p:spPr>
      </p:pic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A0B28D6A-396E-CE4C-96EB-0DFB94E89A89}"/>
              </a:ext>
            </a:extLst>
          </p:cNvPr>
          <p:cNvSpPr/>
          <p:nvPr userDrawn="1"/>
        </p:nvSpPr>
        <p:spPr>
          <a:xfrm rot="5400000" flipH="1">
            <a:off x="-526296" y="526292"/>
            <a:ext cx="6858001" cy="5805415"/>
          </a:xfrm>
          <a:prstGeom prst="round2SameRect">
            <a:avLst>
              <a:gd name="adj1" fmla="val 2562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Marcador de número de diapositiva 2">
            <a:extLst>
              <a:ext uri="{FF2B5EF4-FFF2-40B4-BE49-F238E27FC236}">
                <a16:creationId xmlns:a16="http://schemas.microsoft.com/office/drawing/2014/main" id="{5A74D09C-1805-4CDE-4E35-652BEF443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49B9E-DC29-470D-97C4-294209FC727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9526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AA47347-FAEE-E567-C6B1-D56AD9DE4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68616B-7020-7C95-2DFB-E0685CDE8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7485FF2-47EE-3E4C-2982-130C23E314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49B9E-DC29-470D-97C4-294209FC727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009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69" r:id="rId3"/>
    <p:sldLayoutId id="2147483667" r:id="rId4"/>
    <p:sldLayoutId id="2147483670" r:id="rId5"/>
    <p:sldLayoutId id="2147483671" r:id="rId6"/>
    <p:sldLayoutId id="2147483672" r:id="rId7"/>
    <p:sldLayoutId id="2147483674" r:id="rId8"/>
    <p:sldLayoutId id="2147483679" r:id="rId9"/>
    <p:sldLayoutId id="2147483675" r:id="rId10"/>
    <p:sldLayoutId id="2147483676" r:id="rId11"/>
    <p:sldLayoutId id="214748367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outdoor, building, tree, resort&#10;&#10;Description automatically generated">
            <a:extLst>
              <a:ext uri="{FF2B5EF4-FFF2-40B4-BE49-F238E27FC236}">
                <a16:creationId xmlns:a16="http://schemas.microsoft.com/office/drawing/2014/main" id="{76222CD3-40E4-A548-9064-F1A586F0E0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7" r="18738"/>
          <a:stretch/>
        </p:blipFill>
        <p:spPr>
          <a:xfrm>
            <a:off x="5808662" y="-1"/>
            <a:ext cx="6886921" cy="6858000"/>
          </a:xfrm>
          <a:prstGeom prst="roundRect">
            <a:avLst>
              <a:gd name="adj" fmla="val 2577"/>
            </a:avLst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310EA5B-4DA3-2849-A32F-0E0EC813A4C7}"/>
              </a:ext>
            </a:extLst>
          </p:cNvPr>
          <p:cNvSpPr/>
          <p:nvPr/>
        </p:nvSpPr>
        <p:spPr>
          <a:xfrm>
            <a:off x="581911" y="4220229"/>
            <a:ext cx="6428489" cy="1835131"/>
          </a:xfrm>
          <a:prstGeom prst="roundRect">
            <a:avLst>
              <a:gd name="adj" fmla="val 13085"/>
            </a:avLst>
          </a:prstGeom>
          <a:solidFill>
            <a:schemeClr val="accent2"/>
          </a:solidFill>
          <a:ln>
            <a:noFill/>
          </a:ln>
          <a:effectLst>
            <a:outerShdw blurRad="503684" dist="38100" dir="5400000" sx="101000" sy="101000" algn="t" rotWithShape="0">
              <a:schemeClr val="accent5">
                <a:lumMod val="50000"/>
                <a:alpha val="24407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BB59713-C8E8-4A44-8EE0-5F3A17F498B6}"/>
              </a:ext>
            </a:extLst>
          </p:cNvPr>
          <p:cNvGrpSpPr/>
          <p:nvPr/>
        </p:nvGrpSpPr>
        <p:grpSpPr>
          <a:xfrm>
            <a:off x="820124" y="4088614"/>
            <a:ext cx="6190276" cy="1420570"/>
            <a:chOff x="1320090" y="4949929"/>
            <a:chExt cx="6190276" cy="1420570"/>
          </a:xfrm>
        </p:grpSpPr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A4969C65-B8A9-274C-B239-DE5784298CDC}"/>
                </a:ext>
              </a:extLst>
            </p:cNvPr>
            <p:cNvSpPr txBox="1">
              <a:spLocks/>
            </p:cNvSpPr>
            <p:nvPr/>
          </p:nvSpPr>
          <p:spPr>
            <a:xfrm>
              <a:off x="2152802" y="4949929"/>
              <a:ext cx="5357564" cy="680297"/>
            </a:xfrm>
            <a:prstGeom prst="rect">
              <a:avLst/>
            </a:prstGeom>
          </p:spPr>
          <p:txBody>
            <a:bodyPr rtlCol="0">
              <a:noAutofit/>
            </a:bodyPr>
            <a:lstStyle>
              <a:lvl1pPr marL="180000" indent="-1800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1pPr>
              <a:lvl2pPr marL="360000" indent="-180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2pPr>
              <a:lvl3pPr marL="540000" indent="-180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3pPr>
              <a:lvl4pPr marL="720000" indent="-180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4pPr>
              <a:lvl5pPr marL="900000" indent="-1800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898824">
                <a:buNone/>
                <a:defRPr/>
              </a:pPr>
              <a:endParaRPr lang="es-ES_tradnl" sz="180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0" indent="0" defTabSz="898824">
                <a:lnSpc>
                  <a:spcPts val="1280"/>
                </a:lnSpc>
                <a:buNone/>
                <a:defRPr/>
              </a:pPr>
              <a:r>
                <a:rPr lang="es-ES_tradnl" sz="2000" b="1">
                  <a:solidFill>
                    <a:srgbClr val="F0E7E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Norha M. Villegas, PhD</a:t>
              </a:r>
            </a:p>
            <a:p>
              <a:pPr marL="0" indent="0" defTabSz="898824">
                <a:lnSpc>
                  <a:spcPts val="1280"/>
                </a:lnSpc>
                <a:buNone/>
                <a:defRPr/>
              </a:pPr>
              <a:r>
                <a:rPr lang="es-ES_tradnl" sz="1800">
                  <a:solidFill>
                    <a:srgbClr val="F0E7E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Decana</a:t>
              </a:r>
            </a:p>
            <a:p>
              <a:pPr marL="0" indent="0" defTabSz="898824">
                <a:lnSpc>
                  <a:spcPts val="1280"/>
                </a:lnSpc>
                <a:buNone/>
                <a:defRPr/>
              </a:pPr>
              <a:r>
                <a:rPr lang="es-ES_tradnl" sz="1800">
                  <a:solidFill>
                    <a:srgbClr val="F0E7E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Facultad de Ingeniería, Diseño y Ciencias Aplicadas</a:t>
              </a:r>
            </a:p>
            <a:p>
              <a:pPr marL="0" indent="0" defTabSz="898824">
                <a:lnSpc>
                  <a:spcPts val="1280"/>
                </a:lnSpc>
                <a:buNone/>
                <a:defRPr/>
              </a:pPr>
              <a:r>
                <a:rPr lang="es-ES_tradnl" sz="1800">
                  <a:solidFill>
                    <a:srgbClr val="F0E7E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Universidad Icesi</a:t>
              </a:r>
            </a:p>
            <a:p>
              <a:pPr marL="0" indent="0" defTabSz="898824">
                <a:lnSpc>
                  <a:spcPts val="1280"/>
                </a:lnSpc>
                <a:buNone/>
                <a:defRPr/>
              </a:pPr>
              <a:r>
                <a:rPr lang="es-ES_tradnl" sz="1800">
                  <a:solidFill>
                    <a:srgbClr val="F0E7E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nvillegas@icesi.edu.co 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C05C7B9-5626-9E45-A742-153F136E3561}"/>
                </a:ext>
              </a:extLst>
            </p:cNvPr>
            <p:cNvGrpSpPr/>
            <p:nvPr/>
          </p:nvGrpSpPr>
          <p:grpSpPr>
            <a:xfrm>
              <a:off x="1320090" y="5582595"/>
              <a:ext cx="787904" cy="787904"/>
              <a:chOff x="981072" y="4971769"/>
              <a:chExt cx="1055046" cy="1055046"/>
            </a:xfrm>
          </p:grpSpPr>
          <p:sp>
            <p:nvSpPr>
              <p:cNvPr id="12" name="Oval 65">
                <a:extLst>
                  <a:ext uri="{FF2B5EF4-FFF2-40B4-BE49-F238E27FC236}">
                    <a16:creationId xmlns:a16="http://schemas.microsoft.com/office/drawing/2014/main" id="{51DB933D-9047-EE45-8F30-B225BA912256}"/>
                  </a:ext>
                </a:extLst>
              </p:cNvPr>
              <p:cNvSpPr/>
              <p:nvPr/>
            </p:nvSpPr>
            <p:spPr>
              <a:xfrm>
                <a:off x="981072" y="4971769"/>
                <a:ext cx="1055046" cy="1055046"/>
              </a:xfrm>
              <a:prstGeom prst="ellipse">
                <a:avLst/>
              </a:prstGeom>
              <a:solidFill>
                <a:srgbClr val="F0E7E1"/>
              </a:solidFill>
              <a:ln>
                <a:noFill/>
              </a:ln>
              <a:effectLst>
                <a:outerShdw blurRad="356043" sx="102000" sy="102000" algn="ctr" rotWithShape="0">
                  <a:prstClr val="black">
                    <a:alpha val="13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O"/>
              </a:p>
            </p:txBody>
          </p:sp>
          <p:pic>
            <p:nvPicPr>
              <p:cNvPr id="15" name="Picture 14" descr="A picture containing person&#10;&#10;Description automatically generated">
                <a:extLst>
                  <a:ext uri="{FF2B5EF4-FFF2-40B4-BE49-F238E27FC236}">
                    <a16:creationId xmlns:a16="http://schemas.microsoft.com/office/drawing/2014/main" id="{B72B043C-6F30-D143-8F83-4CA3A00039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43" t="7461" r="18943" b="51208"/>
              <a:stretch/>
            </p:blipFill>
            <p:spPr>
              <a:xfrm>
                <a:off x="1043963" y="5035549"/>
                <a:ext cx="929262" cy="927493"/>
              </a:xfrm>
              <a:prstGeom prst="ellipse">
                <a:avLst/>
              </a:prstGeom>
            </p:spPr>
          </p:pic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92FB5DB-18D5-6C49-8851-B58928EF1EB8}"/>
              </a:ext>
            </a:extLst>
          </p:cNvPr>
          <p:cNvSpPr txBox="1"/>
          <p:nvPr/>
        </p:nvSpPr>
        <p:spPr>
          <a:xfrm>
            <a:off x="2452210" y="460257"/>
            <a:ext cx="2581183" cy="57708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s-ES_tradnl" sz="1050" b="1" spc="4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FACULTAD</a:t>
            </a:r>
            <a:r>
              <a:rPr lang="en-ID" sz="1050" b="1" spc="4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en-ID" sz="1050" b="1" spc="4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ID" sz="1050" b="1" spc="4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INGENIERÍA,DISEÑO Y CIENCIAS APLICADAS</a:t>
            </a:r>
            <a:endParaRPr lang="en-US" sz="1050" b="1" spc="4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0E64878-BD6B-D94C-8221-DB82977464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8964"/>
          <a:stretch/>
        </p:blipFill>
        <p:spPr>
          <a:xfrm>
            <a:off x="820124" y="501649"/>
            <a:ext cx="1665425" cy="503155"/>
          </a:xfrm>
          <a:prstGeom prst="rect">
            <a:avLst/>
          </a:prstGeom>
        </p:spPr>
      </p:pic>
      <p:sp>
        <p:nvSpPr>
          <p:cNvPr id="2" name="Título 6">
            <a:extLst>
              <a:ext uri="{FF2B5EF4-FFF2-40B4-BE49-F238E27FC236}">
                <a16:creationId xmlns:a16="http://schemas.microsoft.com/office/drawing/2014/main" id="{A4F0D842-A90B-E37B-5D21-E9F6CB5058EA}"/>
              </a:ext>
            </a:extLst>
          </p:cNvPr>
          <p:cNvSpPr txBox="1">
            <a:spLocks/>
          </p:cNvSpPr>
          <p:nvPr/>
        </p:nvSpPr>
        <p:spPr>
          <a:xfrm>
            <a:off x="581911" y="1544888"/>
            <a:ext cx="6318204" cy="24194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4000" b="1" err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Reimaginando</a:t>
            </a:r>
            <a:r>
              <a:rPr lang="es-ES" sz="4000" b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s-ES" sz="4000" b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las carreras de </a:t>
            </a:r>
          </a:p>
          <a:p>
            <a:pPr>
              <a:lnSpc>
                <a:spcPct val="100000"/>
              </a:lnSpc>
            </a:pPr>
            <a:r>
              <a:rPr lang="es-ES" sz="4000" b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Ingeniería</a:t>
            </a:r>
          </a:p>
        </p:txBody>
      </p:sp>
    </p:spTree>
    <p:extLst>
      <p:ext uri="{BB962C8B-B14F-4D97-AF65-F5344CB8AC3E}">
        <p14:creationId xmlns:p14="http://schemas.microsoft.com/office/powerpoint/2010/main" val="962624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04BD6C9-D794-4E73-A92E-369D6AC3B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B49B9E-DC29-470D-97C4-294209FC7279}" type="slidenum">
              <a:rPr lang="es-CO" smtClean="0"/>
              <a:pPr/>
              <a:t>2</a:t>
            </a:fld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47D1B4-46F7-4DD5-A389-FB0E614BB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328" y="26288"/>
            <a:ext cx="9916475" cy="680542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2558F9D-642D-4DA8-A17A-BD8EF03F0E11}"/>
              </a:ext>
            </a:extLst>
          </p:cNvPr>
          <p:cNvSpPr/>
          <p:nvPr/>
        </p:nvSpPr>
        <p:spPr>
          <a:xfrm>
            <a:off x="0" y="6462380"/>
            <a:ext cx="41761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dirty="0">
                <a:solidFill>
                  <a:srgbClr val="555555"/>
                </a:solidFill>
                <a:latin typeface="Helvetica Neue"/>
              </a:rPr>
              <a:t>Fuente:</a:t>
            </a:r>
            <a:r>
              <a:rPr lang="es-CO" sz="1400" dirty="0">
                <a:solidFill>
                  <a:srgbClr val="555555"/>
                </a:solidFill>
                <a:latin typeface="Helvetica Neue"/>
              </a:rPr>
              <a:t> Estadísticas MEN y cálculos </a:t>
            </a:r>
            <a:r>
              <a:rPr lang="es-CO" sz="1400" dirty="0" err="1">
                <a:solidFill>
                  <a:srgbClr val="555555"/>
                </a:solidFill>
                <a:latin typeface="Helvetica Neue"/>
              </a:rPr>
              <a:t>Cienfi</a:t>
            </a:r>
            <a:r>
              <a:rPr lang="es-CO" sz="1400" dirty="0">
                <a:solidFill>
                  <a:srgbClr val="555555"/>
                </a:solidFill>
                <a:latin typeface="Helvetica Neue"/>
              </a:rPr>
              <a:t> (Icesi)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2546143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AE6B6618-E4A9-4117-A05F-EC94614A88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910323"/>
              </p:ext>
            </p:extLst>
          </p:nvPr>
        </p:nvGraphicFramePr>
        <p:xfrm>
          <a:off x="3093491" y="2057398"/>
          <a:ext cx="5529148" cy="3974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DAF53D45-69A1-0240-910F-C707B99BD4B9}"/>
              </a:ext>
            </a:extLst>
          </p:cNvPr>
          <p:cNvSpPr/>
          <p:nvPr/>
        </p:nvSpPr>
        <p:spPr>
          <a:xfrm>
            <a:off x="0" y="0"/>
            <a:ext cx="12197388" cy="18531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5EDD9D54-0F69-4870-F8D7-EFD5F3C7AE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5806" y="330625"/>
            <a:ext cx="6579590" cy="1027113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Nuestros Estudiantes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id="{D80B551C-122A-9842-9E3F-911F373D038C}"/>
              </a:ext>
            </a:extLst>
          </p:cNvPr>
          <p:cNvSpPr txBox="1">
            <a:spLocks/>
          </p:cNvSpPr>
          <p:nvPr/>
        </p:nvSpPr>
        <p:spPr>
          <a:xfrm>
            <a:off x="6672091" y="408181"/>
            <a:ext cx="4794457" cy="6041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180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360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540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720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1800" b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En 2022 65% de la población de pregrado de la Facultad pertenecía a los estratos 1, 2 y 3, la cifra asciende a 72% para Ingeniería de Sistemas</a:t>
            </a:r>
          </a:p>
        </p:txBody>
      </p:sp>
      <p:sp>
        <p:nvSpPr>
          <p:cNvPr id="12" name="Oval 65">
            <a:extLst>
              <a:ext uri="{FF2B5EF4-FFF2-40B4-BE49-F238E27FC236}">
                <a16:creationId xmlns:a16="http://schemas.microsoft.com/office/drawing/2014/main" id="{3A9E730A-8F36-2FFC-D4DE-FCED0B910DC8}"/>
              </a:ext>
            </a:extLst>
          </p:cNvPr>
          <p:cNvSpPr/>
          <p:nvPr/>
        </p:nvSpPr>
        <p:spPr>
          <a:xfrm>
            <a:off x="5639490" y="448203"/>
            <a:ext cx="762726" cy="7627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67765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4" name="Graphic 67">
            <a:extLst>
              <a:ext uri="{FF2B5EF4-FFF2-40B4-BE49-F238E27FC236}">
                <a16:creationId xmlns:a16="http://schemas.microsoft.com/office/drawing/2014/main" id="{B3BF9750-9226-BDDF-DCC3-D729D23826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97332" y="596604"/>
            <a:ext cx="459678" cy="459678"/>
          </a:xfrm>
          <a:prstGeom prst="rect">
            <a:avLst/>
          </a:prstGeom>
        </p:spPr>
      </p:pic>
      <p:sp>
        <p:nvSpPr>
          <p:cNvPr id="21" name="Gráfico 13">
            <a:extLst>
              <a:ext uri="{FF2B5EF4-FFF2-40B4-BE49-F238E27FC236}">
                <a16:creationId xmlns:a16="http://schemas.microsoft.com/office/drawing/2014/main" id="{74CFF852-8904-2E51-21A2-2EDD5A36B55F}"/>
              </a:ext>
            </a:extLst>
          </p:cNvPr>
          <p:cNvSpPr/>
          <p:nvPr/>
        </p:nvSpPr>
        <p:spPr>
          <a:xfrm>
            <a:off x="8483048" y="3492347"/>
            <a:ext cx="900000" cy="900000"/>
          </a:xfrm>
          <a:custGeom>
            <a:avLst/>
            <a:gdLst>
              <a:gd name="connsiteX0" fmla="*/ 763510 w 763510"/>
              <a:gd name="connsiteY0" fmla="*/ 381755 h 763510"/>
              <a:gd name="connsiteX1" fmla="*/ 381755 w 763510"/>
              <a:gd name="connsiteY1" fmla="*/ 763510 h 763510"/>
              <a:gd name="connsiteX2" fmla="*/ 0 w 763510"/>
              <a:gd name="connsiteY2" fmla="*/ 381755 h 763510"/>
              <a:gd name="connsiteX3" fmla="*/ 381755 w 763510"/>
              <a:gd name="connsiteY3" fmla="*/ 0 h 763510"/>
              <a:gd name="connsiteX4" fmla="*/ 763510 w 763510"/>
              <a:gd name="connsiteY4" fmla="*/ 381755 h 76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510" h="763510">
                <a:moveTo>
                  <a:pt x="763510" y="381755"/>
                </a:moveTo>
                <a:cubicBezTo>
                  <a:pt x="763510" y="592593"/>
                  <a:pt x="592593" y="763510"/>
                  <a:pt x="381755" y="763510"/>
                </a:cubicBezTo>
                <a:cubicBezTo>
                  <a:pt x="170918" y="763510"/>
                  <a:pt x="0" y="592593"/>
                  <a:pt x="0" y="381755"/>
                </a:cubicBezTo>
                <a:cubicBezTo>
                  <a:pt x="0" y="170918"/>
                  <a:pt x="170918" y="0"/>
                  <a:pt x="381755" y="0"/>
                </a:cubicBezTo>
                <a:cubicBezTo>
                  <a:pt x="592593" y="0"/>
                  <a:pt x="763510" y="170918"/>
                  <a:pt x="763510" y="381755"/>
                </a:cubicBezTo>
                <a:close/>
              </a:path>
            </a:pathLst>
          </a:custGeom>
          <a:solidFill>
            <a:schemeClr val="accent5"/>
          </a:solidFill>
          <a:ln w="6323" cap="flat">
            <a:noFill/>
            <a:prstDash val="solid"/>
            <a:miter/>
          </a:ln>
          <a:effectLst>
            <a:outerShdw blurRad="243409" sx="88000" sy="88000" algn="ctr" rotWithShape="0">
              <a:schemeClr val="accent5">
                <a:alpha val="40000"/>
              </a:schemeClr>
            </a:outerShdw>
          </a:effectLst>
        </p:spPr>
        <p:txBody>
          <a:bodyPr rtlCol="0" anchor="ctr"/>
          <a:lstStyle/>
          <a:p>
            <a:pPr algn="ctr"/>
            <a:r>
              <a:rPr lang="es-ES" sz="2400" b="1">
                <a:solidFill>
                  <a:schemeClr val="bg1"/>
                </a:solidFill>
                <a:latin typeface="+mj-lt"/>
              </a:rPr>
              <a:t>72%</a:t>
            </a:r>
          </a:p>
        </p:txBody>
      </p:sp>
      <p:sp>
        <p:nvSpPr>
          <p:cNvPr id="23" name="Abrir llave 22">
            <a:extLst>
              <a:ext uri="{FF2B5EF4-FFF2-40B4-BE49-F238E27FC236}">
                <a16:creationId xmlns:a16="http://schemas.microsoft.com/office/drawing/2014/main" id="{9C30AC36-60CB-DC07-83B9-357AC0A1A31F}"/>
              </a:ext>
            </a:extLst>
          </p:cNvPr>
          <p:cNvSpPr/>
          <p:nvPr/>
        </p:nvSpPr>
        <p:spPr>
          <a:xfrm rot="10800000">
            <a:off x="8185404" y="3007896"/>
            <a:ext cx="160055" cy="1803908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F7B8DB9B-70E6-90B8-2893-3B3B081CF7B4}"/>
              </a:ext>
            </a:extLst>
          </p:cNvPr>
          <p:cNvSpPr txBox="1">
            <a:spLocks/>
          </p:cNvSpPr>
          <p:nvPr/>
        </p:nvSpPr>
        <p:spPr>
          <a:xfrm>
            <a:off x="3093491" y="6031557"/>
            <a:ext cx="5659619" cy="5884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s-ES" sz="2000">
                <a:solidFill>
                  <a:schemeClr val="accent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Estudiantes por estrato socioeconómico</a:t>
            </a:r>
          </a:p>
        </p:txBody>
      </p:sp>
      <p:sp>
        <p:nvSpPr>
          <p:cNvPr id="2" name="Marcador de número de diapositiva 2">
            <a:extLst>
              <a:ext uri="{FF2B5EF4-FFF2-40B4-BE49-F238E27FC236}">
                <a16:creationId xmlns:a16="http://schemas.microsoft.com/office/drawing/2014/main" id="{EC6C212E-8B13-03A7-E5C5-8426479950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9515" y="64374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49B9E-DC29-470D-97C4-294209FC7279}" type="slidenum">
              <a:rPr lang="es-CO" smtClean="0">
                <a:solidFill>
                  <a:schemeClr val="tx1"/>
                </a:solidFill>
              </a:rPr>
              <a:pPr/>
              <a:t>3</a:t>
            </a:fld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42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04BD6C9-D794-4E73-A92E-369D6AC3B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B49B9E-DC29-470D-97C4-294209FC7279}" type="slidenum">
              <a:rPr lang="es-CO" smtClean="0"/>
              <a:pPr/>
              <a:t>4</a:t>
            </a:fld>
            <a:endParaRPr lang="es-C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2558F9D-642D-4DA8-A17A-BD8EF03F0E11}"/>
              </a:ext>
            </a:extLst>
          </p:cNvPr>
          <p:cNvSpPr/>
          <p:nvPr/>
        </p:nvSpPr>
        <p:spPr>
          <a:xfrm>
            <a:off x="0" y="6462380"/>
            <a:ext cx="41761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dirty="0">
                <a:solidFill>
                  <a:srgbClr val="555555"/>
                </a:solidFill>
                <a:latin typeface="Helvetica Neue"/>
              </a:rPr>
              <a:t>Fuente:</a:t>
            </a:r>
            <a:r>
              <a:rPr lang="es-CO" sz="1400" dirty="0">
                <a:solidFill>
                  <a:srgbClr val="555555"/>
                </a:solidFill>
                <a:latin typeface="Helvetica Neue"/>
              </a:rPr>
              <a:t> Estadísticas MEN y cálculos </a:t>
            </a:r>
            <a:r>
              <a:rPr lang="es-CO" sz="1400" dirty="0" err="1">
                <a:solidFill>
                  <a:srgbClr val="555555"/>
                </a:solidFill>
                <a:latin typeface="Helvetica Neue"/>
              </a:rPr>
              <a:t>Cienfi</a:t>
            </a:r>
            <a:r>
              <a:rPr lang="es-CO" sz="1400" dirty="0">
                <a:solidFill>
                  <a:srgbClr val="555555"/>
                </a:solidFill>
                <a:latin typeface="Helvetica Neue"/>
              </a:rPr>
              <a:t> (Icesi)</a:t>
            </a:r>
            <a:endParaRPr lang="es-CO" sz="1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8B08580-4AF7-4254-AAD3-7F010C06B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614" y="307777"/>
            <a:ext cx="8776229" cy="603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03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EAAB16E-8488-4FFD-99F1-08EF600E8F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1811196"/>
              </p:ext>
            </p:extLst>
          </p:nvPr>
        </p:nvGraphicFramePr>
        <p:xfrm>
          <a:off x="535805" y="2057399"/>
          <a:ext cx="5062719" cy="386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DAF53D45-69A1-0240-910F-C707B99BD4B9}"/>
              </a:ext>
            </a:extLst>
          </p:cNvPr>
          <p:cNvSpPr/>
          <p:nvPr/>
        </p:nvSpPr>
        <p:spPr>
          <a:xfrm>
            <a:off x="0" y="0"/>
            <a:ext cx="12197388" cy="18531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5EDD9D54-0F69-4870-F8D7-EFD5F3C7AE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5806" y="330625"/>
            <a:ext cx="6579590" cy="1027113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Nuestros Estudiantes </a:t>
            </a: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F7B8DB9B-70E6-90B8-2893-3B3B081CF7B4}"/>
              </a:ext>
            </a:extLst>
          </p:cNvPr>
          <p:cNvSpPr txBox="1">
            <a:spLocks/>
          </p:cNvSpPr>
          <p:nvPr/>
        </p:nvSpPr>
        <p:spPr>
          <a:xfrm>
            <a:off x="6872064" y="6125803"/>
            <a:ext cx="4439082" cy="5884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s-ES" sz="2000" dirty="0">
                <a:solidFill>
                  <a:schemeClr val="accent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Promedio académico</a:t>
            </a: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58DE4EE0-CE3D-4586-9D43-1721625B144E}"/>
              </a:ext>
            </a:extLst>
          </p:cNvPr>
          <p:cNvSpPr txBox="1">
            <a:spLocks/>
          </p:cNvSpPr>
          <p:nvPr/>
        </p:nvSpPr>
        <p:spPr>
          <a:xfrm>
            <a:off x="535805" y="6125803"/>
            <a:ext cx="5062718" cy="588412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s-ES" sz="2000" dirty="0">
                <a:solidFill>
                  <a:schemeClr val="accent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Retiro por cohorte de estudiantes de pregrado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BD5C5028-58CA-EEF7-6E75-D9B1088DE5D1}"/>
              </a:ext>
            </a:extLst>
          </p:cNvPr>
          <p:cNvSpPr txBox="1">
            <a:spLocks/>
          </p:cNvSpPr>
          <p:nvPr/>
        </p:nvSpPr>
        <p:spPr>
          <a:xfrm>
            <a:off x="6904718" y="476778"/>
            <a:ext cx="4866753" cy="11925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180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360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540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720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1800" b="0" dirty="0">
                <a:solidFill>
                  <a:schemeClr val="bg1"/>
                </a:solidFill>
                <a:latin typeface="Segoe UI Semilight"/>
                <a:cs typeface="Segoe UI Semilight"/>
              </a:rPr>
              <a:t>En los últimos años el retiro por cohorte ha disminuido y el promedio académico ha aumentado significativamente</a:t>
            </a:r>
          </a:p>
        </p:txBody>
      </p:sp>
      <p:sp>
        <p:nvSpPr>
          <p:cNvPr id="4" name="Marcador de número de diapositiva 2">
            <a:extLst>
              <a:ext uri="{FF2B5EF4-FFF2-40B4-BE49-F238E27FC236}">
                <a16:creationId xmlns:a16="http://schemas.microsoft.com/office/drawing/2014/main" id="{C8CB505E-7D25-4A41-8760-29E3E974C0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9515" y="64374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49B9E-DC29-470D-97C4-294209FC7279}" type="slidenum">
              <a:rPr lang="es-CO" smtClean="0">
                <a:solidFill>
                  <a:schemeClr val="tx1"/>
                </a:solidFill>
              </a:rPr>
              <a:pPr/>
              <a:t>5</a:t>
            </a:fld>
            <a:endParaRPr lang="es-CO">
              <a:solidFill>
                <a:schemeClr val="tx1"/>
              </a:solidFill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960AF8AE-E205-4775-908C-41420014EF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1864963"/>
              </p:ext>
            </p:extLst>
          </p:nvPr>
        </p:nvGraphicFramePr>
        <p:xfrm>
          <a:off x="6527016" y="2077863"/>
          <a:ext cx="5129178" cy="3864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Oval 65">
            <a:extLst>
              <a:ext uri="{FF2B5EF4-FFF2-40B4-BE49-F238E27FC236}">
                <a16:creationId xmlns:a16="http://schemas.microsoft.com/office/drawing/2014/main" id="{EE5B3067-7051-899B-A7D4-FA05F76379EF}"/>
              </a:ext>
            </a:extLst>
          </p:cNvPr>
          <p:cNvSpPr/>
          <p:nvPr/>
        </p:nvSpPr>
        <p:spPr>
          <a:xfrm>
            <a:off x="5639490" y="448203"/>
            <a:ext cx="762726" cy="7627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67765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Graphic 67">
            <a:extLst>
              <a:ext uri="{FF2B5EF4-FFF2-40B4-BE49-F238E27FC236}">
                <a16:creationId xmlns:a16="http://schemas.microsoft.com/office/drawing/2014/main" id="{5AC89A44-3187-9980-E271-3A5D23239A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97332" y="596604"/>
            <a:ext cx="459678" cy="45967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AFB2FC5-F730-47EF-B50F-9C95EC44BC1A}"/>
              </a:ext>
            </a:extLst>
          </p:cNvPr>
          <p:cNvSpPr/>
          <p:nvPr/>
        </p:nvSpPr>
        <p:spPr>
          <a:xfrm>
            <a:off x="3551069" y="5282563"/>
            <a:ext cx="1766656" cy="588412"/>
          </a:xfrm>
          <a:prstGeom prst="rect">
            <a:avLst/>
          </a:prstGeom>
          <a:solidFill>
            <a:srgbClr val="82BA26">
              <a:alpha val="25098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00C821F-5EA3-4D38-AE73-79973002AD71}"/>
              </a:ext>
            </a:extLst>
          </p:cNvPr>
          <p:cNvSpPr txBox="1"/>
          <p:nvPr/>
        </p:nvSpPr>
        <p:spPr>
          <a:xfrm>
            <a:off x="3915053" y="5811819"/>
            <a:ext cx="1038688" cy="270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sz="1050" b="1" dirty="0">
                <a:solidFill>
                  <a:schemeClr val="tx1"/>
                </a:solidFill>
              </a:rPr>
              <a:t>Cohortes vivas</a:t>
            </a:r>
          </a:p>
        </p:txBody>
      </p:sp>
    </p:spTree>
    <p:extLst>
      <p:ext uri="{BB962C8B-B14F-4D97-AF65-F5344CB8AC3E}">
        <p14:creationId xmlns:p14="http://schemas.microsoft.com/office/powerpoint/2010/main" val="1795764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B4768431-F537-4896-A386-52581EAABCC0}"/>
              </a:ext>
            </a:extLst>
          </p:cNvPr>
          <p:cNvSpPr/>
          <p:nvPr/>
        </p:nvSpPr>
        <p:spPr>
          <a:xfrm rot="16200000">
            <a:off x="2656715" y="-2674974"/>
            <a:ext cx="6878570" cy="12192000"/>
          </a:xfrm>
          <a:prstGeom prst="roundRect">
            <a:avLst>
              <a:gd name="adj" fmla="val 0"/>
            </a:avLst>
          </a:prstGeom>
          <a:gradFill>
            <a:gsLst>
              <a:gs pos="25000">
                <a:schemeClr val="accent2"/>
              </a:gs>
              <a:gs pos="72000">
                <a:schemeClr val="accent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 dirty="0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BEDAB02A-A4D8-45FE-8179-5A00FBD3D9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4120" r="30489"/>
          <a:stretch/>
        </p:blipFill>
        <p:spPr>
          <a:xfrm>
            <a:off x="1088186" y="626967"/>
            <a:ext cx="1795145" cy="577081"/>
          </a:xfrm>
          <a:prstGeom prst="rect">
            <a:avLst/>
          </a:prstGeom>
        </p:spPr>
      </p:pic>
      <p:sp>
        <p:nvSpPr>
          <p:cNvPr id="2" name="TextBox 20">
            <a:extLst>
              <a:ext uri="{FF2B5EF4-FFF2-40B4-BE49-F238E27FC236}">
                <a16:creationId xmlns:a16="http://schemas.microsoft.com/office/drawing/2014/main" id="{02E0CC61-B5DE-E648-62E7-FF59795CC07B}"/>
              </a:ext>
            </a:extLst>
          </p:cNvPr>
          <p:cNvSpPr txBox="1"/>
          <p:nvPr/>
        </p:nvSpPr>
        <p:spPr>
          <a:xfrm>
            <a:off x="2883331" y="626966"/>
            <a:ext cx="2581183" cy="57708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s-ES_tradnl" sz="1050" b="1" spc="4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FACULTAD</a:t>
            </a:r>
            <a:r>
              <a:rPr lang="en-ID" sz="1050" b="1" spc="4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en-ID" sz="1050" b="1" spc="4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ID" sz="1050" b="1" spc="4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INGENIERÍA,DISEÑO Y CIENCIAS APLICADAS</a:t>
            </a:r>
            <a:endParaRPr lang="en-US" sz="1050" b="1" spc="4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ítulo 6">
            <a:extLst>
              <a:ext uri="{FF2B5EF4-FFF2-40B4-BE49-F238E27FC236}">
                <a16:creationId xmlns:a16="http://schemas.microsoft.com/office/drawing/2014/main" id="{477DF67E-F873-4CA3-A661-3601C0075BBF}"/>
              </a:ext>
            </a:extLst>
          </p:cNvPr>
          <p:cNvSpPr txBox="1">
            <a:spLocks/>
          </p:cNvSpPr>
          <p:nvPr/>
        </p:nvSpPr>
        <p:spPr>
          <a:xfrm>
            <a:off x="970188" y="2846328"/>
            <a:ext cx="6318204" cy="24194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¡Gracias!</a:t>
            </a:r>
          </a:p>
          <a:p>
            <a:endParaRPr lang="es-ES" sz="2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s-E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Contacto:</a:t>
            </a:r>
          </a:p>
          <a:p>
            <a:r>
              <a:rPr lang="es-E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Norha M. Villegas</a:t>
            </a:r>
          </a:p>
          <a:p>
            <a:r>
              <a:rPr lang="es-E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Email: nvillegas@icesi.edu.co</a:t>
            </a:r>
          </a:p>
        </p:txBody>
      </p:sp>
    </p:spTree>
    <p:extLst>
      <p:ext uri="{BB962C8B-B14F-4D97-AF65-F5344CB8AC3E}">
        <p14:creationId xmlns:p14="http://schemas.microsoft.com/office/powerpoint/2010/main" val="15847908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ICESI">
      <a:dk1>
        <a:sysClr val="windowText" lastClr="000000"/>
      </a:dk1>
      <a:lt1>
        <a:sysClr val="window" lastClr="FFFFFF"/>
      </a:lt1>
      <a:dk2>
        <a:srgbClr val="0060A9"/>
      </a:dk2>
      <a:lt2>
        <a:srgbClr val="E7E6E6"/>
      </a:lt2>
      <a:accent1>
        <a:srgbClr val="94CAF3"/>
      </a:accent1>
      <a:accent2>
        <a:srgbClr val="00AABD"/>
      </a:accent2>
      <a:accent3>
        <a:srgbClr val="EA5B38"/>
      </a:accent3>
      <a:accent4>
        <a:srgbClr val="FFD149"/>
      </a:accent4>
      <a:accent5>
        <a:srgbClr val="002C81"/>
      </a:accent5>
      <a:accent6>
        <a:srgbClr val="82BA26"/>
      </a:accent6>
      <a:hlink>
        <a:srgbClr val="00B0F0"/>
      </a:hlink>
      <a:folHlink>
        <a:srgbClr val="5B9BD5"/>
      </a:folHlink>
    </a:clrScheme>
    <a:fontScheme name="ICESI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4a69770-2299-41ab-b2fe-f0b48d40a68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BCC127B2A91EF4D8B5061D91615CB3E" ma:contentTypeVersion="15" ma:contentTypeDescription="Crear nuevo documento." ma:contentTypeScope="" ma:versionID="533efb2309e989576689538d5bf4d3a7">
  <xsd:schema xmlns:xsd="http://www.w3.org/2001/XMLSchema" xmlns:xs="http://www.w3.org/2001/XMLSchema" xmlns:p="http://schemas.microsoft.com/office/2006/metadata/properties" xmlns:ns3="5269e9dc-5955-4ad6-bd8a-b6b87e09924e" xmlns:ns4="14a69770-2299-41ab-b2fe-f0b48d40a68b" targetNamespace="http://schemas.microsoft.com/office/2006/metadata/properties" ma:root="true" ma:fieldsID="693dc0b426fecdf989775aa455eef43e" ns3:_="" ns4:_="">
    <xsd:import namespace="5269e9dc-5955-4ad6-bd8a-b6b87e09924e"/>
    <xsd:import namespace="14a69770-2299-41ab-b2fe-f0b48d40a68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9e9dc-5955-4ad6-bd8a-b6b87e09924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a69770-2299-41ab-b2fe-f0b48d40a6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6B5D38-B77D-4D06-ABBC-024DC5B9B278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5269e9dc-5955-4ad6-bd8a-b6b87e09924e"/>
    <ds:schemaRef ds:uri="http://schemas.microsoft.com/office/infopath/2007/PartnerControls"/>
    <ds:schemaRef ds:uri="14a69770-2299-41ab-b2fe-f0b48d40a68b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248DE4D-3F19-4E49-82C0-37AB8EBB2B56}">
  <ds:schemaRefs>
    <ds:schemaRef ds:uri="14a69770-2299-41ab-b2fe-f0b48d40a68b"/>
    <ds:schemaRef ds:uri="5269e9dc-5955-4ad6-bd8a-b6b87e09924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7369AA4-3189-45F0-8DFE-E95DBB8D56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165</Words>
  <Application>Microsoft Office PowerPoint</Application>
  <PresentationFormat>Panorámica</PresentationFormat>
  <Paragraphs>35</Paragraphs>
  <Slides>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Calibri</vt:lpstr>
      <vt:lpstr>Helvetica Neue</vt:lpstr>
      <vt:lpstr>Segoe UI</vt:lpstr>
      <vt:lpstr>Segoe UI Light</vt:lpstr>
      <vt:lpstr>Segoe UI Semilight</vt:lpstr>
      <vt:lpstr>Tema de Office</vt:lpstr>
      <vt:lpstr>Presentación de PowerPoint</vt:lpstr>
      <vt:lpstr>Presentación de PowerPoint</vt:lpstr>
      <vt:lpstr>Nuestros Estudiantes</vt:lpstr>
      <vt:lpstr>Presentación de PowerPoint</vt:lpstr>
      <vt:lpstr>Nuestros Estudiantes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Icesi</dc:title>
  <dc:creator>Francisco Piedrahita</dc:creator>
  <cp:lastModifiedBy>Norha Milena Villegas Machado</cp:lastModifiedBy>
  <cp:revision>13</cp:revision>
  <dcterms:created xsi:type="dcterms:W3CDTF">2021-03-07T02:33:19Z</dcterms:created>
  <dcterms:modified xsi:type="dcterms:W3CDTF">2023-08-17T21:35:38Z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0x010100BBCC127B2A91EF4D8B5061D91615CB3E</vt:lpwstr>
  </property>
</Properties>
</file>