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7" r:id="rId2"/>
    <p:sldId id="556" r:id="rId3"/>
    <p:sldId id="555" r:id="rId4"/>
    <p:sldId id="557" r:id="rId5"/>
    <p:sldId id="558" r:id="rId6"/>
    <p:sldId id="322" r:id="rId7"/>
    <p:sldId id="321" r:id="rId8"/>
    <p:sldId id="31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4" autoAdjust="0"/>
    <p:restoredTop sz="87264" autoAdjust="0"/>
  </p:normalViewPr>
  <p:slideViewPr>
    <p:cSldViewPr snapToGrid="0">
      <p:cViewPr varScale="1">
        <p:scale>
          <a:sx n="74" d="100"/>
          <a:sy n="74" d="100"/>
        </p:scale>
        <p:origin x="581" y="77"/>
      </p:cViewPr>
      <p:guideLst/>
    </p:cSldViewPr>
  </p:slideViewPr>
  <p:notesTextViewPr>
    <p:cViewPr>
      <p:scale>
        <a:sx n="1" d="1"/>
        <a:sy n="1" d="1"/>
      </p:scale>
      <p:origin x="0" y="0"/>
    </p:cViewPr>
  </p:notesTextViewPr>
  <p:sorterViewPr>
    <p:cViewPr>
      <p:scale>
        <a:sx n="100" d="100"/>
        <a:sy n="100" d="100"/>
      </p:scale>
      <p:origin x="0" y="-4099"/>
    </p:cViewPr>
  </p:sorter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A1364-1CD8-4A2A-AADF-CC9680CE96E3}" type="datetimeFigureOut">
              <a:rPr lang="es-CO" smtClean="0"/>
              <a:t>3/08/2023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D8557-585C-424B-92C7-BF8A4B8EB375}" type="slidenum">
              <a:rPr lang="es-CO" smtClean="0"/>
              <a:t>‹Nº›</a:t>
            </a:fld>
            <a:endParaRPr lang="es-CO"/>
          </a:p>
        </p:txBody>
      </p:sp>
    </p:spTree>
    <p:extLst>
      <p:ext uri="{BB962C8B-B14F-4D97-AF65-F5344CB8AC3E}">
        <p14:creationId xmlns:p14="http://schemas.microsoft.com/office/powerpoint/2010/main" val="50067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7182F44-3293-4E18-80E8-A6354AFB2121}" type="slidenum">
              <a:rPr lang="es-CO" smtClean="0"/>
              <a:t>3</a:t>
            </a:fld>
            <a:endParaRPr lang="es-CO"/>
          </a:p>
        </p:txBody>
      </p:sp>
    </p:spTree>
    <p:extLst>
      <p:ext uri="{BB962C8B-B14F-4D97-AF65-F5344CB8AC3E}">
        <p14:creationId xmlns:p14="http://schemas.microsoft.com/office/powerpoint/2010/main" val="196989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7182F44-3293-4E18-80E8-A6354AFB2121}" type="slidenum">
              <a:rPr lang="es-CO" smtClean="0"/>
              <a:t>4</a:t>
            </a:fld>
            <a:endParaRPr lang="es-CO"/>
          </a:p>
        </p:txBody>
      </p:sp>
    </p:spTree>
    <p:extLst>
      <p:ext uri="{BB962C8B-B14F-4D97-AF65-F5344CB8AC3E}">
        <p14:creationId xmlns:p14="http://schemas.microsoft.com/office/powerpoint/2010/main" val="285499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7182F44-3293-4E18-80E8-A6354AFB2121}" type="slidenum">
              <a:rPr lang="es-CO" smtClean="0"/>
              <a:t>5</a:t>
            </a:fld>
            <a:endParaRPr lang="es-CO"/>
          </a:p>
        </p:txBody>
      </p:sp>
    </p:spTree>
    <p:extLst>
      <p:ext uri="{BB962C8B-B14F-4D97-AF65-F5344CB8AC3E}">
        <p14:creationId xmlns:p14="http://schemas.microsoft.com/office/powerpoint/2010/main" val="294128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7182F44-3293-4E18-80E8-A6354AFB2121}" type="slidenum">
              <a:rPr lang="es-CO" smtClean="0"/>
              <a:t>6</a:t>
            </a:fld>
            <a:endParaRPr lang="es-CO"/>
          </a:p>
        </p:txBody>
      </p:sp>
    </p:spTree>
    <p:extLst>
      <p:ext uri="{BB962C8B-B14F-4D97-AF65-F5344CB8AC3E}">
        <p14:creationId xmlns:p14="http://schemas.microsoft.com/office/powerpoint/2010/main" val="185246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Héctor Rodríguez </a:t>
            </a:r>
            <a:r>
              <a:rPr lang="es-MX" b="1" dirty="0" err="1"/>
              <a:t>Simmonds</a:t>
            </a:r>
            <a:r>
              <a:rPr lang="es-MX" b="1" dirty="0"/>
              <a:t> </a:t>
            </a:r>
          </a:p>
          <a:p>
            <a:r>
              <a:rPr lang="es-MX" dirty="0"/>
              <a:t>Estoy comprometido a fomentar una cultura de apoyo y empoderamiento para los estudiantes </a:t>
            </a:r>
            <a:r>
              <a:rPr lang="es-MX" dirty="0" err="1"/>
              <a:t>LGBTQ</a:t>
            </a:r>
            <a:r>
              <a:rPr lang="es-MX" dirty="0"/>
              <a:t>+ en los campos de ciencia, tecnología, ingeniería y matemáticas (</a:t>
            </a:r>
            <a:r>
              <a:rPr lang="es-MX" dirty="0" err="1"/>
              <a:t>STEM</a:t>
            </a:r>
            <a:r>
              <a:rPr lang="es-MX" dirty="0"/>
              <a:t>). Actualmente estoy cursando un doctorado en Educación en Ingeniería en la Universidad de Purdue, con un enfoque en las experiencias de los estudiantes de ingeniería </a:t>
            </a:r>
            <a:r>
              <a:rPr lang="es-MX" dirty="0" err="1"/>
              <a:t>LGBTQ</a:t>
            </a:r>
            <a:r>
              <a:rPr lang="es-MX" dirty="0"/>
              <a:t>+ </a:t>
            </a:r>
            <a:r>
              <a:rPr lang="es-MX" dirty="0" err="1"/>
              <a:t>Latinx.He</a:t>
            </a:r>
            <a:r>
              <a:rPr lang="es-MX" dirty="0"/>
              <a:t> trabajado en una variedad de proyectos de investigación en las áreas de ingeniería informática a las identidades de ingeniería de los estudiantes a los valores que informan a los estudiantes la elección de la carrera de ingeniería. Me impulsa la tensión entre las preocupaciones humanas y sociales y el enfoque tecnológico tradicional de los enfoques de resolución de problemas de ingeniería. Aprovecho metodologías y métodos críticos para realizar y analizar investigaciones y explorar la cognición </a:t>
            </a:r>
            <a:r>
              <a:rPr lang="es-MX" dirty="0" err="1"/>
              <a:t>incorporada.Me</a:t>
            </a:r>
            <a:r>
              <a:rPr lang="es-MX" dirty="0"/>
              <a:t> motiva marcar la diferencia para quienes me rodean empoderándolos.</a:t>
            </a:r>
          </a:p>
          <a:p>
            <a:endParaRPr lang="es-MX" dirty="0"/>
          </a:p>
          <a:p>
            <a:r>
              <a:rPr lang="es-CO" sz="1200" kern="1200" dirty="0">
                <a:solidFill>
                  <a:schemeClr val="tx1"/>
                </a:solidFill>
                <a:effectLst/>
                <a:latin typeface="+mn-lt"/>
                <a:ea typeface="+mn-ea"/>
                <a:cs typeface="+mn-cs"/>
              </a:rPr>
              <a:t>Purdue </a:t>
            </a:r>
            <a:r>
              <a:rPr lang="es-CO" sz="1200" kern="1200" dirty="0" err="1">
                <a:solidFill>
                  <a:schemeClr val="tx1"/>
                </a:solidFill>
                <a:effectLst/>
                <a:latin typeface="+mn-lt"/>
                <a:ea typeface="+mn-ea"/>
                <a:cs typeface="+mn-cs"/>
              </a:rPr>
              <a:t>University</a:t>
            </a:r>
            <a:r>
              <a:rPr lang="es-CO" sz="1200" kern="1200" dirty="0">
                <a:solidFill>
                  <a:schemeClr val="tx1"/>
                </a:solidFill>
                <a:effectLst/>
                <a:latin typeface="+mn-lt"/>
                <a:ea typeface="+mn-ea"/>
                <a:cs typeface="+mn-cs"/>
              </a:rPr>
              <a:t>, Doctor </a:t>
            </a:r>
            <a:r>
              <a:rPr lang="es-CO" sz="1200" kern="1200" dirty="0" err="1">
                <a:solidFill>
                  <a:schemeClr val="tx1"/>
                </a:solidFill>
                <a:effectLst/>
                <a:latin typeface="+mn-lt"/>
                <a:ea typeface="+mn-ea"/>
                <a:cs typeface="+mn-cs"/>
              </a:rPr>
              <a:t>of</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Philosophy</a:t>
            </a:r>
            <a:r>
              <a:rPr lang="es-CO" sz="1200" kern="1200" dirty="0">
                <a:solidFill>
                  <a:schemeClr val="tx1"/>
                </a:solidFill>
                <a:effectLst/>
                <a:latin typeface="+mn-lt"/>
                <a:ea typeface="+mn-ea"/>
                <a:cs typeface="+mn-cs"/>
              </a:rPr>
              <a:t> (PhD), </a:t>
            </a:r>
            <a:r>
              <a:rPr lang="es-CO" sz="1200" kern="1200" dirty="0" err="1">
                <a:solidFill>
                  <a:schemeClr val="tx1"/>
                </a:solidFill>
                <a:effectLst/>
                <a:latin typeface="+mn-lt"/>
                <a:ea typeface="+mn-ea"/>
                <a:cs typeface="+mn-cs"/>
              </a:rPr>
              <a:t>Engineering</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Education</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Purdue </a:t>
            </a:r>
            <a:r>
              <a:rPr lang="es-CO" sz="1200" kern="1200" dirty="0" err="1">
                <a:solidFill>
                  <a:schemeClr val="tx1"/>
                </a:solidFill>
                <a:effectLst/>
                <a:latin typeface="+mn-lt"/>
                <a:ea typeface="+mn-ea"/>
                <a:cs typeface="+mn-cs"/>
              </a:rPr>
              <a:t>University</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Master’s</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Degree</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Electrical</a:t>
            </a:r>
            <a:r>
              <a:rPr lang="es-CO" sz="1200" kern="1200" dirty="0">
                <a:solidFill>
                  <a:schemeClr val="tx1"/>
                </a:solidFill>
                <a:effectLst/>
                <a:latin typeface="+mn-lt"/>
                <a:ea typeface="+mn-ea"/>
                <a:cs typeface="+mn-cs"/>
              </a:rPr>
              <a:t> and </a:t>
            </a:r>
            <a:r>
              <a:rPr lang="es-CO" sz="1200" kern="1200" dirty="0" err="1">
                <a:solidFill>
                  <a:schemeClr val="tx1"/>
                </a:solidFill>
                <a:effectLst/>
                <a:latin typeface="+mn-lt"/>
                <a:ea typeface="+mn-ea"/>
                <a:cs typeface="+mn-cs"/>
              </a:rPr>
              <a:t>Computer</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Engineering</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Florida </a:t>
            </a:r>
            <a:r>
              <a:rPr lang="es-CO" sz="1200" kern="1200" dirty="0" err="1">
                <a:solidFill>
                  <a:schemeClr val="tx1"/>
                </a:solidFill>
                <a:effectLst/>
                <a:latin typeface="+mn-lt"/>
                <a:ea typeface="+mn-ea"/>
                <a:cs typeface="+mn-cs"/>
              </a:rPr>
              <a:t>State</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University</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Computer</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Engineering</a:t>
            </a:r>
            <a:endParaRPr lang="es-CO" sz="1200" kern="1200" dirty="0">
              <a:solidFill>
                <a:schemeClr val="tx1"/>
              </a:solidFill>
              <a:effectLst/>
              <a:latin typeface="+mn-lt"/>
              <a:ea typeface="+mn-ea"/>
              <a:cs typeface="+mn-cs"/>
            </a:endParaRPr>
          </a:p>
          <a:p>
            <a:endParaRPr lang="es-CO" dirty="0"/>
          </a:p>
          <a:p>
            <a:r>
              <a:rPr lang="es-MX" b="1" dirty="0"/>
              <a:t>Raquel Méndez Villamizar</a:t>
            </a:r>
          </a:p>
          <a:p>
            <a:r>
              <a:rPr lang="es-MX" dirty="0"/>
              <a:t>Profesora titular de la </a:t>
            </a:r>
            <a:r>
              <a:rPr lang="es-MX" dirty="0" err="1"/>
              <a:t>UIS</a:t>
            </a:r>
            <a:r>
              <a:rPr lang="es-MX" dirty="0"/>
              <a:t>, Doctora en Ciencias Sociales por la Universidad de Ámsterdam, actualmente investigadora Asociada en </a:t>
            </a:r>
            <a:r>
              <a:rPr lang="es-MX" dirty="0" err="1"/>
              <a:t>ScienTI</a:t>
            </a:r>
            <a:r>
              <a:rPr lang="es-MX" dirty="0"/>
              <a:t> y Directora del Grupo de Investigación en Población, ambiente y desarrollo </a:t>
            </a:r>
            <a:r>
              <a:rPr lang="es-MX" dirty="0" err="1"/>
              <a:t>GPAD</a:t>
            </a:r>
            <a:r>
              <a:rPr lang="es-MX" dirty="0"/>
              <a:t> clasificado A1.</a:t>
            </a:r>
          </a:p>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Abril </a:t>
            </a:r>
            <a:r>
              <a:rPr lang="es-CO" sz="1200" b="1" kern="1200" dirty="0" err="1">
                <a:solidFill>
                  <a:schemeClr val="tx1"/>
                </a:solidFill>
                <a:effectLst/>
                <a:latin typeface="+mn-lt"/>
                <a:ea typeface="+mn-ea"/>
                <a:cs typeface="+mn-cs"/>
              </a:rPr>
              <a:t>Atzune</a:t>
            </a:r>
            <a:r>
              <a:rPr lang="es-CO" sz="1200" b="1" kern="1200" dirty="0">
                <a:solidFill>
                  <a:schemeClr val="tx1"/>
                </a:solidFill>
                <a:effectLst/>
                <a:latin typeface="+mn-lt"/>
                <a:ea typeface="+mn-ea"/>
                <a:cs typeface="+mn-cs"/>
              </a:rPr>
              <a:t> Pinto Culebro</a:t>
            </a:r>
            <a:endParaRPr lang="es-CO" dirty="0">
              <a:effectLst/>
            </a:endParaRPr>
          </a:p>
          <a:p>
            <a:r>
              <a:rPr lang="es-CO" sz="1200" kern="1200" dirty="0">
                <a:solidFill>
                  <a:schemeClr val="tx1"/>
                </a:solidFill>
                <a:effectLst/>
                <a:latin typeface="+mn-lt"/>
                <a:ea typeface="+mn-ea"/>
                <a:cs typeface="+mn-cs"/>
              </a:rPr>
              <a:t>Licenciatura en administración de la Universidad Autónoma de Chiapas</a:t>
            </a:r>
          </a:p>
          <a:p>
            <a:r>
              <a:rPr lang="es-CO" sz="1200" kern="1200" dirty="0">
                <a:solidFill>
                  <a:schemeClr val="tx1"/>
                </a:solidFill>
                <a:effectLst/>
                <a:latin typeface="+mn-lt"/>
                <a:ea typeface="+mn-ea"/>
                <a:cs typeface="+mn-cs"/>
              </a:rPr>
              <a:t>Maestra en Reingeniería de la educación con enfoque en competencias de la Universidad de Ciencia y Tecnología Descartes</a:t>
            </a:r>
          </a:p>
          <a:p>
            <a:r>
              <a:rPr lang="es-MX" dirty="0"/>
              <a:t>Educación Inclusiva, desde la perspectiva de Educación a Distancia.</a:t>
            </a:r>
            <a:endParaRPr lang="es-CO" dirty="0"/>
          </a:p>
        </p:txBody>
      </p:sp>
      <p:sp>
        <p:nvSpPr>
          <p:cNvPr id="4" name="Marcador de número de diapositiva 3"/>
          <p:cNvSpPr>
            <a:spLocks noGrp="1"/>
          </p:cNvSpPr>
          <p:nvPr>
            <p:ph type="sldNum" sz="quarter" idx="5"/>
          </p:nvPr>
        </p:nvSpPr>
        <p:spPr/>
        <p:txBody>
          <a:bodyPr/>
          <a:lstStyle/>
          <a:p>
            <a:fld id="{635D8557-585C-424B-92C7-BF8A4B8EB375}" type="slidenum">
              <a:rPr lang="es-CO" smtClean="0"/>
              <a:t>7</a:t>
            </a:fld>
            <a:endParaRPr lang="es-CO"/>
          </a:p>
        </p:txBody>
      </p:sp>
    </p:spTree>
    <p:extLst>
      <p:ext uri="{BB962C8B-B14F-4D97-AF65-F5344CB8AC3E}">
        <p14:creationId xmlns:p14="http://schemas.microsoft.com/office/powerpoint/2010/main" val="420174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F75F35-BFEA-4633-BB59-DF96D53C9F9E}" type="datetimeFigureOut">
              <a:rPr lang="es-CO" smtClean="0"/>
              <a:t>3/08/2023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02BB2CF-6E63-43CF-80F1-70AB4EC5E447}"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18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F75F35-BFEA-4633-BB59-DF96D53C9F9E}" type="datetimeFigureOut">
              <a:rPr lang="es-CO" smtClean="0"/>
              <a:t>3/08/2023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294472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F75F35-BFEA-4633-BB59-DF96D53C9F9E}" type="datetimeFigureOut">
              <a:rPr lang="es-CO" smtClean="0"/>
              <a:t>3/08/2023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202420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F75F35-BFEA-4633-BB59-DF96D53C9F9E}" type="datetimeFigureOut">
              <a:rPr lang="es-CO" smtClean="0"/>
              <a:t>3/08/2023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360463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CF75F35-BFEA-4633-BB59-DF96D53C9F9E}" type="datetimeFigureOut">
              <a:rPr lang="es-CO" smtClean="0"/>
              <a:t>3/08/2023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02BB2CF-6E63-43CF-80F1-70AB4EC5E447}"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13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F75F35-BFEA-4633-BB59-DF96D53C9F9E}" type="datetimeFigureOut">
              <a:rPr lang="es-CO" smtClean="0"/>
              <a:t>3/08/2023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114290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F75F35-BFEA-4633-BB59-DF96D53C9F9E}" type="datetimeFigureOut">
              <a:rPr lang="es-CO" smtClean="0"/>
              <a:t>3/08/2023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24852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CF75F35-BFEA-4633-BB59-DF96D53C9F9E}" type="datetimeFigureOut">
              <a:rPr lang="es-CO" smtClean="0"/>
              <a:t>3/08/2023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409645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F75F35-BFEA-4633-BB59-DF96D53C9F9E}" type="datetimeFigureOut">
              <a:rPr lang="es-CO" smtClean="0"/>
              <a:t>3/08/2023</a:t>
            </a:fld>
            <a:endParaRPr lang="es-C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O"/>
          </a:p>
        </p:txBody>
      </p:sp>
      <p:sp>
        <p:nvSpPr>
          <p:cNvPr id="9" name="Slide Number Placeholder 8"/>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344762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F75F35-BFEA-4633-BB59-DF96D53C9F9E}" type="datetimeFigureOut">
              <a:rPr lang="es-CO" smtClean="0"/>
              <a:t>3/08/2023</a:t>
            </a:fld>
            <a:endParaRPr lang="es-C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2BB2CF-6E63-43CF-80F1-70AB4EC5E447}" type="slidenum">
              <a:rPr lang="es-CO" smtClean="0"/>
              <a:t>‹Nº›</a:t>
            </a:fld>
            <a:endParaRPr lang="es-CO"/>
          </a:p>
        </p:txBody>
      </p:sp>
    </p:spTree>
    <p:extLst>
      <p:ext uri="{BB962C8B-B14F-4D97-AF65-F5344CB8AC3E}">
        <p14:creationId xmlns:p14="http://schemas.microsoft.com/office/powerpoint/2010/main" val="283205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CF75F35-BFEA-4633-BB59-DF96D53C9F9E}" type="datetimeFigureOut">
              <a:rPr lang="es-CO" smtClean="0"/>
              <a:t>3/08/2023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02BB2CF-6E63-43CF-80F1-70AB4EC5E447}" type="slidenum">
              <a:rPr lang="es-CO" smtClean="0"/>
              <a:t>‹Nº›</a:t>
            </a:fld>
            <a:endParaRPr lang="es-CO"/>
          </a:p>
        </p:txBody>
      </p:sp>
    </p:spTree>
    <p:extLst>
      <p:ext uri="{BB962C8B-B14F-4D97-AF65-F5344CB8AC3E}">
        <p14:creationId xmlns:p14="http://schemas.microsoft.com/office/powerpoint/2010/main" val="7455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F75F35-BFEA-4633-BB59-DF96D53C9F9E}" type="datetimeFigureOut">
              <a:rPr lang="es-CO" smtClean="0"/>
              <a:t>3/08/2023</a:t>
            </a:fld>
            <a:endParaRPr lang="es-C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2BB2CF-6E63-43CF-80F1-70AB4EC5E447}" type="slidenum">
              <a:rPr lang="es-CO" smtClean="0"/>
              <a:t>‹Nº›</a:t>
            </a:fld>
            <a:endParaRPr lang="es-C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428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01195" y="945573"/>
            <a:ext cx="6666696" cy="3059428"/>
          </a:xfrm>
        </p:spPr>
        <p:txBody>
          <a:bodyPr>
            <a:noAutofit/>
          </a:bodyPr>
          <a:lstStyle/>
          <a:p>
            <a:r>
              <a:rPr lang="es-CO" sz="3400" dirty="0">
                <a:latin typeface="Futura Std Book" panose="020B0502020204020303" pitchFamily="34" charset="0"/>
              </a:rPr>
              <a:t>Curso para decanas y </a:t>
            </a:r>
            <a:br>
              <a:rPr lang="es-CO" sz="3400" dirty="0">
                <a:latin typeface="Futura Std Book" panose="020B0502020204020303" pitchFamily="34" charset="0"/>
              </a:rPr>
            </a:br>
            <a:r>
              <a:rPr lang="es-CO" sz="3400" dirty="0">
                <a:latin typeface="Futura Std Book" panose="020B0502020204020303" pitchFamily="34" charset="0"/>
              </a:rPr>
              <a:t>decanos de ingeniería</a:t>
            </a:r>
            <a:br>
              <a:rPr lang="es-CO" sz="3400" dirty="0">
                <a:latin typeface="Futura Std Book" panose="020B0502020204020303" pitchFamily="34" charset="0"/>
              </a:rPr>
            </a:br>
            <a:br>
              <a:rPr lang="es-CO" sz="3400" dirty="0">
                <a:latin typeface="Futura Std Book" panose="020B0502020204020303" pitchFamily="34" charset="0"/>
              </a:rPr>
            </a:br>
            <a:r>
              <a:rPr lang="es-CO" sz="3400" b="1" dirty="0">
                <a:solidFill>
                  <a:schemeClr val="accent1">
                    <a:lumMod val="75000"/>
                  </a:schemeClr>
                </a:solidFill>
                <a:latin typeface="Futura Std Book" panose="020B0502020204020303" pitchFamily="34" charset="0"/>
              </a:rPr>
              <a:t>Inclusión, equidad y diversidad en las facultades de ingeniería</a:t>
            </a:r>
          </a:p>
        </p:txBody>
      </p:sp>
      <p:sp>
        <p:nvSpPr>
          <p:cNvPr id="3" name="Subtítulo 2"/>
          <p:cNvSpPr>
            <a:spLocks noGrp="1"/>
          </p:cNvSpPr>
          <p:nvPr>
            <p:ph type="subTitle" idx="1"/>
          </p:nvPr>
        </p:nvSpPr>
        <p:spPr>
          <a:xfrm>
            <a:off x="1192023" y="4720358"/>
            <a:ext cx="8246115" cy="984251"/>
          </a:xfrm>
        </p:spPr>
        <p:txBody>
          <a:bodyPr>
            <a:normAutofit/>
          </a:bodyPr>
          <a:lstStyle/>
          <a:p>
            <a:r>
              <a:rPr lang="es-CO" cap="none" dirty="0">
                <a:latin typeface="Futura Std Book" panose="020B0502020204020303" pitchFamily="34" charset="0"/>
              </a:rPr>
              <a:t>Bogotá, D.C., plataformas virtuales</a:t>
            </a:r>
          </a:p>
          <a:p>
            <a:r>
              <a:rPr lang="es-CO" cap="none" dirty="0">
                <a:latin typeface="Futura Std Book" panose="020B0502020204020303" pitchFamily="34" charset="0"/>
              </a:rPr>
              <a:t>3 de agosto de 2023</a:t>
            </a:r>
          </a:p>
        </p:txBody>
      </p:sp>
      <p:pic>
        <p:nvPicPr>
          <p:cNvPr id="5" name="Imagen 4">
            <a:extLst>
              <a:ext uri="{FF2B5EF4-FFF2-40B4-BE49-F238E27FC236}">
                <a16:creationId xmlns:a16="http://schemas.microsoft.com/office/drawing/2014/main" id="{6AEBB274-1FCE-4BB6-99EF-88DECD223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719" y="2137642"/>
            <a:ext cx="3132086" cy="1152000"/>
          </a:xfrm>
          <a:prstGeom prst="rect">
            <a:avLst/>
          </a:prstGeom>
        </p:spPr>
      </p:pic>
    </p:spTree>
    <p:extLst>
      <p:ext uri="{BB962C8B-B14F-4D97-AF65-F5344CB8AC3E}">
        <p14:creationId xmlns:p14="http://schemas.microsoft.com/office/powerpoint/2010/main" val="200513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8B607-DB76-4F29-9E8F-2D6D9235FB18}"/>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E2AD283-5069-4FEB-95DF-D0B029F2FB4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B366EAA-B530-444A-B9E8-496CBEE8F39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7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FEA97-79E0-B944-A2FF-782633F01859}"/>
              </a:ext>
            </a:extLst>
          </p:cNvPr>
          <p:cNvSpPr>
            <a:spLocks noGrp="1"/>
          </p:cNvSpPr>
          <p:nvPr>
            <p:ph type="title"/>
          </p:nvPr>
        </p:nvSpPr>
        <p:spPr>
          <a:xfrm>
            <a:off x="1188935" y="590048"/>
            <a:ext cx="7747055" cy="904875"/>
          </a:xfrm>
          <a:noFill/>
          <a:ln>
            <a:noFill/>
          </a:ln>
          <a:effectLst/>
        </p:spPr>
        <p:txBody>
          <a:bodyPr vert="horz" lIns="91440" tIns="45720" rIns="91440" bIns="45720" rtlCol="0" anchor="ctr">
            <a:normAutofit/>
          </a:bodyPr>
          <a:lstStyle/>
          <a:p>
            <a:pPr fontAlgn="base">
              <a:spcAft>
                <a:spcPct val="0"/>
              </a:spcAft>
            </a:pPr>
            <a:r>
              <a:rPr lang="es-ES" sz="4000" b="1" dirty="0">
                <a:solidFill>
                  <a:schemeClr val="accent2">
                    <a:lumMod val="75000"/>
                  </a:schemeClr>
                </a:solidFill>
                <a:latin typeface="Futura Std Book" panose="020B0502020204020303" pitchFamily="34" charset="0"/>
              </a:rPr>
              <a:t>La jornada de hoy</a:t>
            </a:r>
            <a:endParaRPr lang="es-CO" sz="4000" b="1" dirty="0">
              <a:solidFill>
                <a:schemeClr val="accent2">
                  <a:lumMod val="75000"/>
                </a:schemeClr>
              </a:solidFill>
              <a:latin typeface="Futura Std Book" panose="020B0502020204020303" pitchFamily="34" charset="0"/>
            </a:endParaRPr>
          </a:p>
        </p:txBody>
      </p:sp>
      <p:sp>
        <p:nvSpPr>
          <p:cNvPr id="12" name="Rectángulo 11">
            <a:extLst>
              <a:ext uri="{FF2B5EF4-FFF2-40B4-BE49-F238E27FC236}">
                <a16:creationId xmlns:a16="http://schemas.microsoft.com/office/drawing/2014/main" id="{70832C87-4613-45E2-9C46-13BD3BC0DD62}"/>
              </a:ext>
            </a:extLst>
          </p:cNvPr>
          <p:cNvSpPr/>
          <p:nvPr/>
        </p:nvSpPr>
        <p:spPr>
          <a:xfrm>
            <a:off x="9847683" y="6394689"/>
            <a:ext cx="2353529" cy="369332"/>
          </a:xfrm>
          <a:prstGeom prst="rect">
            <a:avLst/>
          </a:prstGeom>
        </p:spPr>
        <p:txBody>
          <a:bodyPr wrap="none">
            <a:spAutoFit/>
          </a:bodyPr>
          <a:lstStyle/>
          <a:p>
            <a:pPr algn="ctr"/>
            <a:r>
              <a:rPr lang="es-CO" b="1" dirty="0">
                <a:solidFill>
                  <a:schemeClr val="bg1"/>
                </a:solidFill>
                <a:latin typeface="Futura Std Book" panose="020B0502020204020303" pitchFamily="34" charset="0"/>
              </a:rPr>
              <a:t>#</a:t>
            </a:r>
            <a:r>
              <a:rPr lang="es-CO" b="1" dirty="0" err="1">
                <a:solidFill>
                  <a:schemeClr val="bg1"/>
                </a:solidFill>
                <a:latin typeface="Futura Std Book" panose="020B0502020204020303" pitchFamily="34" charset="0"/>
              </a:rPr>
              <a:t>SomosIngeniería</a:t>
            </a:r>
            <a:endParaRPr lang="es-CO" b="1" dirty="0">
              <a:solidFill>
                <a:schemeClr val="bg1"/>
              </a:solidFill>
              <a:latin typeface="Futura Std Book" panose="020B0502020204020303" pitchFamily="34" charset="0"/>
            </a:endParaRPr>
          </a:p>
        </p:txBody>
      </p:sp>
      <p:pic>
        <p:nvPicPr>
          <p:cNvPr id="13" name="Imagen 12">
            <a:extLst>
              <a:ext uri="{FF2B5EF4-FFF2-40B4-BE49-F238E27FC236}">
                <a16:creationId xmlns:a16="http://schemas.microsoft.com/office/drawing/2014/main" id="{51BCE230-8A91-4F6B-99EB-FB2A7685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316" y="484507"/>
            <a:ext cx="2711321" cy="997241"/>
          </a:xfrm>
          <a:prstGeom prst="rect">
            <a:avLst/>
          </a:prstGeom>
        </p:spPr>
      </p:pic>
      <p:sp>
        <p:nvSpPr>
          <p:cNvPr id="3" name="Rectángulo 2">
            <a:extLst>
              <a:ext uri="{FF2B5EF4-FFF2-40B4-BE49-F238E27FC236}">
                <a16:creationId xmlns:a16="http://schemas.microsoft.com/office/drawing/2014/main" id="{1769D527-CE09-407B-9FC2-0FCF5D3A1AB6}"/>
              </a:ext>
            </a:extLst>
          </p:cNvPr>
          <p:cNvSpPr/>
          <p:nvPr/>
        </p:nvSpPr>
        <p:spPr>
          <a:xfrm>
            <a:off x="1787931" y="2576514"/>
            <a:ext cx="8616137" cy="2062103"/>
          </a:xfrm>
          <a:prstGeom prst="rect">
            <a:avLst/>
          </a:prstGeom>
        </p:spPr>
        <p:txBody>
          <a:bodyPr wrap="square">
            <a:spAutoFit/>
          </a:bodyPr>
          <a:lstStyle/>
          <a:p>
            <a:pPr marL="342900" lvl="0" indent="-342900">
              <a:spcAft>
                <a:spcPts val="0"/>
              </a:spcAft>
              <a:buFont typeface="+mj-lt"/>
              <a:buAutoNum type="arabicPeriod"/>
            </a:pPr>
            <a:r>
              <a:rPr lang="es-CO" sz="3200" dirty="0">
                <a:latin typeface="Futura Std Book" panose="020B0502020204020303" pitchFamily="34" charset="0"/>
                <a:ea typeface="Calibri" panose="020F0502020204030204" pitchFamily="34" charset="0"/>
                <a:cs typeface="Times New Roman" panose="02020603050405020304" pitchFamily="18" charset="0"/>
              </a:rPr>
              <a:t>Introducción</a:t>
            </a:r>
          </a:p>
          <a:p>
            <a:pPr marL="342900" lvl="0" indent="-342900">
              <a:spcAft>
                <a:spcPts val="0"/>
              </a:spcAft>
              <a:buFont typeface="+mj-lt"/>
              <a:buAutoNum type="arabicPeriod"/>
            </a:pPr>
            <a:r>
              <a:rPr lang="es-CO" sz="3200" dirty="0">
                <a:latin typeface="Futura Std Book" panose="020B0502020204020303" pitchFamily="34" charset="0"/>
                <a:ea typeface="Calibri" panose="020F0502020204030204" pitchFamily="34" charset="0"/>
                <a:cs typeface="Times New Roman" panose="02020603050405020304" pitchFamily="18" charset="0"/>
              </a:rPr>
              <a:t>Intervenciones</a:t>
            </a:r>
          </a:p>
          <a:p>
            <a:pPr marL="342900" lvl="0" indent="-342900">
              <a:spcAft>
                <a:spcPts val="0"/>
              </a:spcAft>
              <a:buFont typeface="+mj-lt"/>
              <a:buAutoNum type="arabicPeriod"/>
            </a:pPr>
            <a:r>
              <a:rPr lang="es-CO" sz="3200" dirty="0">
                <a:latin typeface="Futura Std Book" panose="020B0502020204020303" pitchFamily="34" charset="0"/>
                <a:ea typeface="Calibri" panose="020F0502020204030204" pitchFamily="34" charset="0"/>
                <a:cs typeface="Times New Roman" panose="02020603050405020304" pitchFamily="18" charset="0"/>
              </a:rPr>
              <a:t>Sesión de preguntas</a:t>
            </a:r>
          </a:p>
          <a:p>
            <a:pPr marL="342900" lvl="0" indent="-342900">
              <a:spcAft>
                <a:spcPts val="0"/>
              </a:spcAft>
              <a:buFont typeface="+mj-lt"/>
              <a:buAutoNum type="arabicPeriod"/>
            </a:pPr>
            <a:r>
              <a:rPr lang="es-CO" sz="3200" dirty="0">
                <a:latin typeface="Futura Std Book" panose="020B0502020204020303" pitchFamily="34" charset="0"/>
                <a:ea typeface="Calibri" panose="020F0502020204030204" pitchFamily="34" charset="0"/>
                <a:cs typeface="Times New Roman" panose="02020603050405020304" pitchFamily="18" charset="0"/>
              </a:rPr>
              <a:t>Intervención de los participantes</a:t>
            </a:r>
          </a:p>
        </p:txBody>
      </p:sp>
    </p:spTree>
    <p:extLst>
      <p:ext uri="{BB962C8B-B14F-4D97-AF65-F5344CB8AC3E}">
        <p14:creationId xmlns:p14="http://schemas.microsoft.com/office/powerpoint/2010/main" val="222139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FEA97-79E0-B944-A2FF-782633F01859}"/>
              </a:ext>
            </a:extLst>
          </p:cNvPr>
          <p:cNvSpPr>
            <a:spLocks noGrp="1"/>
          </p:cNvSpPr>
          <p:nvPr>
            <p:ph type="title"/>
          </p:nvPr>
        </p:nvSpPr>
        <p:spPr>
          <a:xfrm>
            <a:off x="1188935" y="590048"/>
            <a:ext cx="7747055" cy="904875"/>
          </a:xfrm>
          <a:noFill/>
          <a:ln>
            <a:noFill/>
          </a:ln>
          <a:effectLst/>
        </p:spPr>
        <p:txBody>
          <a:bodyPr vert="horz" lIns="91440" tIns="45720" rIns="91440" bIns="45720" rtlCol="0" anchor="ctr">
            <a:normAutofit/>
          </a:bodyPr>
          <a:lstStyle/>
          <a:p>
            <a:pPr fontAlgn="base">
              <a:spcAft>
                <a:spcPct val="0"/>
              </a:spcAft>
            </a:pPr>
            <a:r>
              <a:rPr lang="es-CO" sz="4000" b="1" dirty="0">
                <a:solidFill>
                  <a:schemeClr val="accent2">
                    <a:lumMod val="75000"/>
                  </a:schemeClr>
                </a:solidFill>
                <a:latin typeface="Futura Std Book" panose="020B0502020204020303" pitchFamily="34" charset="0"/>
              </a:rPr>
              <a:t>Una mirada</a:t>
            </a:r>
          </a:p>
        </p:txBody>
      </p:sp>
      <p:sp>
        <p:nvSpPr>
          <p:cNvPr id="12" name="Rectángulo 11">
            <a:extLst>
              <a:ext uri="{FF2B5EF4-FFF2-40B4-BE49-F238E27FC236}">
                <a16:creationId xmlns:a16="http://schemas.microsoft.com/office/drawing/2014/main" id="{70832C87-4613-45E2-9C46-13BD3BC0DD62}"/>
              </a:ext>
            </a:extLst>
          </p:cNvPr>
          <p:cNvSpPr/>
          <p:nvPr/>
        </p:nvSpPr>
        <p:spPr>
          <a:xfrm>
            <a:off x="9847683" y="6394689"/>
            <a:ext cx="2353529" cy="369332"/>
          </a:xfrm>
          <a:prstGeom prst="rect">
            <a:avLst/>
          </a:prstGeom>
        </p:spPr>
        <p:txBody>
          <a:bodyPr wrap="none">
            <a:spAutoFit/>
          </a:bodyPr>
          <a:lstStyle/>
          <a:p>
            <a:pPr algn="ctr"/>
            <a:r>
              <a:rPr lang="es-CO" b="1" dirty="0">
                <a:solidFill>
                  <a:schemeClr val="bg1"/>
                </a:solidFill>
                <a:latin typeface="Futura Std Book" panose="020B0502020204020303" pitchFamily="34" charset="0"/>
              </a:rPr>
              <a:t>#</a:t>
            </a:r>
            <a:r>
              <a:rPr lang="es-CO" b="1" dirty="0" err="1">
                <a:solidFill>
                  <a:schemeClr val="bg1"/>
                </a:solidFill>
                <a:latin typeface="Futura Std Book" panose="020B0502020204020303" pitchFamily="34" charset="0"/>
              </a:rPr>
              <a:t>SomosIngeniería</a:t>
            </a:r>
            <a:endParaRPr lang="es-CO" b="1" dirty="0">
              <a:solidFill>
                <a:schemeClr val="bg1"/>
              </a:solidFill>
              <a:latin typeface="Futura Std Book" panose="020B0502020204020303" pitchFamily="34" charset="0"/>
            </a:endParaRPr>
          </a:p>
        </p:txBody>
      </p:sp>
      <p:pic>
        <p:nvPicPr>
          <p:cNvPr id="13" name="Imagen 12">
            <a:extLst>
              <a:ext uri="{FF2B5EF4-FFF2-40B4-BE49-F238E27FC236}">
                <a16:creationId xmlns:a16="http://schemas.microsoft.com/office/drawing/2014/main" id="{51BCE230-8A91-4F6B-99EB-FB2A7685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316" y="484507"/>
            <a:ext cx="2711321" cy="997241"/>
          </a:xfrm>
          <a:prstGeom prst="rect">
            <a:avLst/>
          </a:prstGeom>
        </p:spPr>
      </p:pic>
      <p:pic>
        <p:nvPicPr>
          <p:cNvPr id="5" name="Imagen 4">
            <a:extLst>
              <a:ext uri="{FF2B5EF4-FFF2-40B4-BE49-F238E27FC236}">
                <a16:creationId xmlns:a16="http://schemas.microsoft.com/office/drawing/2014/main" id="{E6BD8D86-885C-48E4-8003-424DC0EB67E9}"/>
              </a:ext>
            </a:extLst>
          </p:cNvPr>
          <p:cNvPicPr>
            <a:picLocks noChangeAspect="1"/>
          </p:cNvPicPr>
          <p:nvPr/>
        </p:nvPicPr>
        <p:blipFill rotWithShape="1">
          <a:blip r:embed="rId4"/>
          <a:srcRect l="16960" t="37576" r="16478" b="21364"/>
          <a:stretch/>
        </p:blipFill>
        <p:spPr>
          <a:xfrm>
            <a:off x="1357083" y="2298030"/>
            <a:ext cx="9477833" cy="3288724"/>
          </a:xfrm>
          <a:prstGeom prst="rect">
            <a:avLst/>
          </a:prstGeom>
        </p:spPr>
      </p:pic>
    </p:spTree>
    <p:extLst>
      <p:ext uri="{BB962C8B-B14F-4D97-AF65-F5344CB8AC3E}">
        <p14:creationId xmlns:p14="http://schemas.microsoft.com/office/powerpoint/2010/main" val="384946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FEA97-79E0-B944-A2FF-782633F01859}"/>
              </a:ext>
            </a:extLst>
          </p:cNvPr>
          <p:cNvSpPr>
            <a:spLocks noGrp="1"/>
          </p:cNvSpPr>
          <p:nvPr>
            <p:ph type="title"/>
          </p:nvPr>
        </p:nvSpPr>
        <p:spPr>
          <a:xfrm>
            <a:off x="1188935" y="590048"/>
            <a:ext cx="7747055" cy="904875"/>
          </a:xfrm>
          <a:noFill/>
          <a:ln>
            <a:noFill/>
          </a:ln>
          <a:effectLst/>
        </p:spPr>
        <p:txBody>
          <a:bodyPr vert="horz" lIns="91440" tIns="45720" rIns="91440" bIns="45720" rtlCol="0" anchor="ctr">
            <a:normAutofit/>
          </a:bodyPr>
          <a:lstStyle/>
          <a:p>
            <a:pPr fontAlgn="base">
              <a:spcAft>
                <a:spcPct val="0"/>
              </a:spcAft>
            </a:pPr>
            <a:r>
              <a:rPr lang="es-CO" sz="4000" b="1" dirty="0">
                <a:solidFill>
                  <a:schemeClr val="accent2">
                    <a:lumMod val="75000"/>
                  </a:schemeClr>
                </a:solidFill>
                <a:latin typeface="Futura Std Book" panose="020B0502020204020303" pitchFamily="34" charset="0"/>
              </a:rPr>
              <a:t>Una mirada</a:t>
            </a:r>
          </a:p>
        </p:txBody>
      </p:sp>
      <p:sp>
        <p:nvSpPr>
          <p:cNvPr id="12" name="Rectángulo 11">
            <a:extLst>
              <a:ext uri="{FF2B5EF4-FFF2-40B4-BE49-F238E27FC236}">
                <a16:creationId xmlns:a16="http://schemas.microsoft.com/office/drawing/2014/main" id="{70832C87-4613-45E2-9C46-13BD3BC0DD62}"/>
              </a:ext>
            </a:extLst>
          </p:cNvPr>
          <p:cNvSpPr/>
          <p:nvPr/>
        </p:nvSpPr>
        <p:spPr>
          <a:xfrm>
            <a:off x="9847683" y="6394689"/>
            <a:ext cx="2353529" cy="369332"/>
          </a:xfrm>
          <a:prstGeom prst="rect">
            <a:avLst/>
          </a:prstGeom>
        </p:spPr>
        <p:txBody>
          <a:bodyPr wrap="none">
            <a:spAutoFit/>
          </a:bodyPr>
          <a:lstStyle/>
          <a:p>
            <a:pPr algn="ctr"/>
            <a:r>
              <a:rPr lang="es-CO" b="1" dirty="0">
                <a:solidFill>
                  <a:schemeClr val="bg1"/>
                </a:solidFill>
                <a:latin typeface="Futura Std Book" panose="020B0502020204020303" pitchFamily="34" charset="0"/>
              </a:rPr>
              <a:t>#</a:t>
            </a:r>
            <a:r>
              <a:rPr lang="es-CO" b="1" dirty="0" err="1">
                <a:solidFill>
                  <a:schemeClr val="bg1"/>
                </a:solidFill>
                <a:latin typeface="Futura Std Book" panose="020B0502020204020303" pitchFamily="34" charset="0"/>
              </a:rPr>
              <a:t>SomosIngeniería</a:t>
            </a:r>
            <a:endParaRPr lang="es-CO" b="1" dirty="0">
              <a:solidFill>
                <a:schemeClr val="bg1"/>
              </a:solidFill>
              <a:latin typeface="Futura Std Book" panose="020B0502020204020303" pitchFamily="34" charset="0"/>
            </a:endParaRPr>
          </a:p>
        </p:txBody>
      </p:sp>
      <p:pic>
        <p:nvPicPr>
          <p:cNvPr id="13" name="Imagen 12">
            <a:extLst>
              <a:ext uri="{FF2B5EF4-FFF2-40B4-BE49-F238E27FC236}">
                <a16:creationId xmlns:a16="http://schemas.microsoft.com/office/drawing/2014/main" id="{51BCE230-8A91-4F6B-99EB-FB2A7685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316" y="484507"/>
            <a:ext cx="2711321" cy="997241"/>
          </a:xfrm>
          <a:prstGeom prst="rect">
            <a:avLst/>
          </a:prstGeom>
        </p:spPr>
      </p:pic>
      <p:pic>
        <p:nvPicPr>
          <p:cNvPr id="3" name="Imagen 2">
            <a:extLst>
              <a:ext uri="{FF2B5EF4-FFF2-40B4-BE49-F238E27FC236}">
                <a16:creationId xmlns:a16="http://schemas.microsoft.com/office/drawing/2014/main" id="{E945CA9A-7F8D-42A2-9A2D-12A0A9548677}"/>
              </a:ext>
            </a:extLst>
          </p:cNvPr>
          <p:cNvPicPr>
            <a:picLocks noChangeAspect="1"/>
          </p:cNvPicPr>
          <p:nvPr/>
        </p:nvPicPr>
        <p:blipFill rotWithShape="1">
          <a:blip r:embed="rId4"/>
          <a:srcRect l="16619" t="14546" r="15369" b="8604"/>
          <a:stretch/>
        </p:blipFill>
        <p:spPr>
          <a:xfrm>
            <a:off x="2747377" y="1886440"/>
            <a:ext cx="6697246" cy="4256822"/>
          </a:xfrm>
          <a:prstGeom prst="rect">
            <a:avLst/>
          </a:prstGeom>
        </p:spPr>
      </p:pic>
    </p:spTree>
    <p:extLst>
      <p:ext uri="{BB962C8B-B14F-4D97-AF65-F5344CB8AC3E}">
        <p14:creationId xmlns:p14="http://schemas.microsoft.com/office/powerpoint/2010/main" val="39198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FEA97-79E0-B944-A2FF-782633F01859}"/>
              </a:ext>
            </a:extLst>
          </p:cNvPr>
          <p:cNvSpPr>
            <a:spLocks noGrp="1"/>
          </p:cNvSpPr>
          <p:nvPr>
            <p:ph type="title"/>
          </p:nvPr>
        </p:nvSpPr>
        <p:spPr>
          <a:xfrm>
            <a:off x="1188935" y="590048"/>
            <a:ext cx="7747055" cy="904875"/>
          </a:xfrm>
          <a:noFill/>
          <a:ln>
            <a:noFill/>
          </a:ln>
          <a:effectLst/>
        </p:spPr>
        <p:txBody>
          <a:bodyPr vert="horz" lIns="91440" tIns="45720" rIns="91440" bIns="45720" rtlCol="0" anchor="ctr">
            <a:normAutofit/>
          </a:bodyPr>
          <a:lstStyle/>
          <a:p>
            <a:pPr fontAlgn="base">
              <a:spcAft>
                <a:spcPct val="0"/>
              </a:spcAft>
            </a:pPr>
            <a:r>
              <a:rPr lang="es-CO" sz="4000" b="1" dirty="0">
                <a:solidFill>
                  <a:schemeClr val="accent2">
                    <a:lumMod val="75000"/>
                  </a:schemeClr>
                </a:solidFill>
                <a:latin typeface="Futura Std Book" panose="020B0502020204020303" pitchFamily="34" charset="0"/>
              </a:rPr>
              <a:t>Sobre el tema</a:t>
            </a:r>
          </a:p>
        </p:txBody>
      </p:sp>
      <p:sp>
        <p:nvSpPr>
          <p:cNvPr id="12" name="Rectángulo 11">
            <a:extLst>
              <a:ext uri="{FF2B5EF4-FFF2-40B4-BE49-F238E27FC236}">
                <a16:creationId xmlns:a16="http://schemas.microsoft.com/office/drawing/2014/main" id="{70832C87-4613-45E2-9C46-13BD3BC0DD62}"/>
              </a:ext>
            </a:extLst>
          </p:cNvPr>
          <p:cNvSpPr/>
          <p:nvPr/>
        </p:nvSpPr>
        <p:spPr>
          <a:xfrm>
            <a:off x="9847683" y="6394689"/>
            <a:ext cx="2353529" cy="369332"/>
          </a:xfrm>
          <a:prstGeom prst="rect">
            <a:avLst/>
          </a:prstGeom>
        </p:spPr>
        <p:txBody>
          <a:bodyPr wrap="none">
            <a:spAutoFit/>
          </a:bodyPr>
          <a:lstStyle/>
          <a:p>
            <a:pPr algn="ctr"/>
            <a:r>
              <a:rPr lang="es-CO" b="1" dirty="0">
                <a:solidFill>
                  <a:schemeClr val="bg1"/>
                </a:solidFill>
                <a:latin typeface="Futura Std Book" panose="020B0502020204020303" pitchFamily="34" charset="0"/>
              </a:rPr>
              <a:t>#</a:t>
            </a:r>
            <a:r>
              <a:rPr lang="es-CO" b="1" dirty="0" err="1">
                <a:solidFill>
                  <a:schemeClr val="bg1"/>
                </a:solidFill>
                <a:latin typeface="Futura Std Book" panose="020B0502020204020303" pitchFamily="34" charset="0"/>
              </a:rPr>
              <a:t>SomosIngeniería</a:t>
            </a:r>
            <a:endParaRPr lang="es-CO" b="1" dirty="0">
              <a:solidFill>
                <a:schemeClr val="bg1"/>
              </a:solidFill>
              <a:latin typeface="Futura Std Book" panose="020B0502020204020303" pitchFamily="34" charset="0"/>
            </a:endParaRPr>
          </a:p>
        </p:txBody>
      </p:sp>
      <p:pic>
        <p:nvPicPr>
          <p:cNvPr id="13" name="Imagen 12">
            <a:extLst>
              <a:ext uri="{FF2B5EF4-FFF2-40B4-BE49-F238E27FC236}">
                <a16:creationId xmlns:a16="http://schemas.microsoft.com/office/drawing/2014/main" id="{51BCE230-8A91-4F6B-99EB-FB2A76858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316" y="484507"/>
            <a:ext cx="2711321" cy="997241"/>
          </a:xfrm>
          <a:prstGeom prst="rect">
            <a:avLst/>
          </a:prstGeom>
        </p:spPr>
      </p:pic>
      <p:sp>
        <p:nvSpPr>
          <p:cNvPr id="3" name="Rectángulo 2">
            <a:extLst>
              <a:ext uri="{FF2B5EF4-FFF2-40B4-BE49-F238E27FC236}">
                <a16:creationId xmlns:a16="http://schemas.microsoft.com/office/drawing/2014/main" id="{306DE5A9-F391-4473-BA21-FF85C63BE12F}"/>
              </a:ext>
            </a:extLst>
          </p:cNvPr>
          <p:cNvSpPr/>
          <p:nvPr/>
        </p:nvSpPr>
        <p:spPr>
          <a:xfrm>
            <a:off x="1059874" y="2105367"/>
            <a:ext cx="10120744" cy="3539430"/>
          </a:xfrm>
          <a:prstGeom prst="rect">
            <a:avLst/>
          </a:prstGeom>
        </p:spPr>
        <p:txBody>
          <a:bodyPr wrap="square">
            <a:spAutoFit/>
          </a:bodyPr>
          <a:lstStyle/>
          <a:p>
            <a:pPr algn="just"/>
            <a:r>
              <a:rPr lang="es-CO" sz="3200" i="1" dirty="0">
                <a:latin typeface="Futura Std Book" panose="020B0502020204020303" pitchFamily="34" charset="0"/>
                <a:ea typeface="Calibri" panose="020F0502020204030204" pitchFamily="34" charset="0"/>
                <a:cs typeface="Times New Roman" panose="02020603050405020304" pitchFamily="18" charset="0"/>
              </a:rPr>
              <a:t>Los esfuerzos para incorporar la equidad y la inclusión en el ADN del programa de ingeniería van desde ejercicios para garantizar que los compañeros de clase sepan los nombres de los demás hasta políticas de admisión audaces, aprendizaje basado en proyectos desde el primer día y pasantías en la industria que conectan la teoría con la práctica profesional</a:t>
            </a:r>
            <a:endParaRPr lang="es-CO" sz="3200" dirty="0"/>
          </a:p>
        </p:txBody>
      </p:sp>
      <p:sp>
        <p:nvSpPr>
          <p:cNvPr id="4" name="Rectángulo 3">
            <a:extLst>
              <a:ext uri="{FF2B5EF4-FFF2-40B4-BE49-F238E27FC236}">
                <a16:creationId xmlns:a16="http://schemas.microsoft.com/office/drawing/2014/main" id="{464A0133-7898-4CAD-983F-CCD5067867EB}"/>
              </a:ext>
            </a:extLst>
          </p:cNvPr>
          <p:cNvSpPr/>
          <p:nvPr/>
        </p:nvSpPr>
        <p:spPr>
          <a:xfrm>
            <a:off x="7800109" y="5881243"/>
            <a:ext cx="3552960" cy="276999"/>
          </a:xfrm>
          <a:prstGeom prst="rect">
            <a:avLst/>
          </a:prstGeom>
        </p:spPr>
        <p:txBody>
          <a:bodyPr wrap="none">
            <a:spAutoFit/>
          </a:bodyPr>
          <a:lstStyle/>
          <a:p>
            <a:r>
              <a:rPr lang="es-CO" sz="1200" dirty="0">
                <a:latin typeface="Futura Std Book" panose="020B0502020204020303" pitchFamily="34" charset="0"/>
                <a:ea typeface="Calibri" panose="020F0502020204030204" pitchFamily="34" charset="0"/>
                <a:cs typeface="Times New Roman" panose="02020603050405020304" pitchFamily="18" charset="0"/>
              </a:rPr>
              <a:t>Adaptado de: https://www.asee-prism.org/all-in/</a:t>
            </a:r>
            <a:endParaRPr lang="es-CO" sz="1200" dirty="0"/>
          </a:p>
        </p:txBody>
      </p:sp>
    </p:spTree>
    <p:extLst>
      <p:ext uri="{BB962C8B-B14F-4D97-AF65-F5344CB8AC3E}">
        <p14:creationId xmlns:p14="http://schemas.microsoft.com/office/powerpoint/2010/main" val="164479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AF148CA-2FF6-4183-93DF-6A97B31CF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316" y="484507"/>
            <a:ext cx="2711321" cy="997241"/>
          </a:xfrm>
          <a:prstGeom prst="rect">
            <a:avLst/>
          </a:prstGeom>
        </p:spPr>
      </p:pic>
      <p:sp>
        <p:nvSpPr>
          <p:cNvPr id="9" name="Rectangle 2">
            <a:extLst>
              <a:ext uri="{FF2B5EF4-FFF2-40B4-BE49-F238E27FC236}">
                <a16:creationId xmlns:a16="http://schemas.microsoft.com/office/drawing/2014/main" id="{35FA4F9A-0EE2-4486-937C-9AB81068FE7B}"/>
              </a:ext>
            </a:extLst>
          </p:cNvPr>
          <p:cNvSpPr txBox="1">
            <a:spLocks noChangeArrowheads="1"/>
          </p:cNvSpPr>
          <p:nvPr/>
        </p:nvSpPr>
        <p:spPr bwMode="auto">
          <a:xfrm>
            <a:off x="1182664" y="717188"/>
            <a:ext cx="6172200" cy="685298"/>
          </a:xfrm>
          <a:prstGeom prst="rect">
            <a:avLst/>
          </a:prstGeom>
          <a:noFill/>
          <a:ln>
            <a:noFill/>
          </a:ln>
          <a:effectLs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s-CO" sz="3300" b="1" dirty="0">
                <a:solidFill>
                  <a:schemeClr val="accent2">
                    <a:lumMod val="75000"/>
                  </a:schemeClr>
                </a:solidFill>
                <a:latin typeface="Futura Std Book" panose="020B0502020204020303" pitchFamily="34" charset="0"/>
              </a:rPr>
              <a:t>Quiénes nos acompañan</a:t>
            </a:r>
            <a:endParaRPr lang="es-ES" sz="3300" b="1" dirty="0">
              <a:solidFill>
                <a:schemeClr val="accent2">
                  <a:lumMod val="75000"/>
                </a:schemeClr>
              </a:solidFill>
              <a:latin typeface="Futura Std Book" panose="020B0502020204020303" pitchFamily="34" charset="0"/>
            </a:endParaRPr>
          </a:p>
        </p:txBody>
      </p:sp>
      <p:sp>
        <p:nvSpPr>
          <p:cNvPr id="10" name="Rectángulo 9">
            <a:extLst>
              <a:ext uri="{FF2B5EF4-FFF2-40B4-BE49-F238E27FC236}">
                <a16:creationId xmlns:a16="http://schemas.microsoft.com/office/drawing/2014/main" id="{1EF5D263-6199-4864-ACF8-ECDA268CA090}"/>
              </a:ext>
            </a:extLst>
          </p:cNvPr>
          <p:cNvSpPr/>
          <p:nvPr/>
        </p:nvSpPr>
        <p:spPr>
          <a:xfrm>
            <a:off x="9847683" y="6405080"/>
            <a:ext cx="2353529" cy="369332"/>
          </a:xfrm>
          <a:prstGeom prst="rect">
            <a:avLst/>
          </a:prstGeom>
        </p:spPr>
        <p:txBody>
          <a:bodyPr wrap="none">
            <a:spAutoFit/>
          </a:bodyPr>
          <a:lstStyle/>
          <a:p>
            <a:pPr algn="ctr"/>
            <a:r>
              <a:rPr lang="es-CO" b="1" dirty="0">
                <a:solidFill>
                  <a:schemeClr val="bg1"/>
                </a:solidFill>
                <a:latin typeface="Futura Std Book" panose="020B0502020204020303" pitchFamily="34" charset="0"/>
              </a:rPr>
              <a:t>#</a:t>
            </a:r>
            <a:r>
              <a:rPr lang="es-CO" b="1" dirty="0" err="1">
                <a:solidFill>
                  <a:schemeClr val="bg1"/>
                </a:solidFill>
                <a:latin typeface="Futura Std Book" panose="020B0502020204020303" pitchFamily="34" charset="0"/>
              </a:rPr>
              <a:t>SomosIngeniería</a:t>
            </a:r>
            <a:endParaRPr lang="es-CO" b="1" dirty="0">
              <a:solidFill>
                <a:schemeClr val="bg1"/>
              </a:solidFill>
              <a:latin typeface="Futura Std Book" panose="020B0502020204020303" pitchFamily="34" charset="0"/>
            </a:endParaRPr>
          </a:p>
        </p:txBody>
      </p:sp>
      <p:pic>
        <p:nvPicPr>
          <p:cNvPr id="2050" name="Picture 2" descr="Héctor RODRÍGUEZ-SIMMONDS | PhD Student | Purdue University, IN | Purdue |  School of Engineering Education | Research profile">
            <a:extLst>
              <a:ext uri="{FF2B5EF4-FFF2-40B4-BE49-F238E27FC236}">
                <a16:creationId xmlns:a16="http://schemas.microsoft.com/office/drawing/2014/main" id="{FB97D0AF-0FD9-4580-AA41-9CF488380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898" y="4451864"/>
            <a:ext cx="1620000" cy="162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9ECA93D-8068-442D-AB41-5611B9B1D6BA}"/>
              </a:ext>
            </a:extLst>
          </p:cNvPr>
          <p:cNvSpPr txBox="1"/>
          <p:nvPr/>
        </p:nvSpPr>
        <p:spPr>
          <a:xfrm>
            <a:off x="2888898" y="4969477"/>
            <a:ext cx="3401485" cy="584775"/>
          </a:xfrm>
          <a:prstGeom prst="rect">
            <a:avLst/>
          </a:prstGeom>
          <a:noFill/>
        </p:spPr>
        <p:txBody>
          <a:bodyPr wrap="square" rtlCol="0">
            <a:spAutoFit/>
          </a:bodyPr>
          <a:lstStyle/>
          <a:p>
            <a:r>
              <a:rPr lang="es-CO" sz="1600" b="1" dirty="0">
                <a:solidFill>
                  <a:schemeClr val="accent1">
                    <a:lumMod val="50000"/>
                  </a:schemeClr>
                </a:solidFill>
                <a:latin typeface="Futura Std Book" panose="020B0502020204020303" pitchFamily="34" charset="0"/>
              </a:rPr>
              <a:t>Héctor Rodríguez </a:t>
            </a:r>
            <a:r>
              <a:rPr lang="es-CO" sz="1600" b="1" dirty="0" err="1">
                <a:solidFill>
                  <a:schemeClr val="accent1">
                    <a:lumMod val="50000"/>
                  </a:schemeClr>
                </a:solidFill>
                <a:latin typeface="Futura Std Book" panose="020B0502020204020303" pitchFamily="34" charset="0"/>
              </a:rPr>
              <a:t>Simmonds</a:t>
            </a:r>
            <a:endParaRPr lang="es-CO" sz="1600" b="1" dirty="0">
              <a:solidFill>
                <a:schemeClr val="accent1">
                  <a:lumMod val="50000"/>
                </a:schemeClr>
              </a:solidFill>
              <a:latin typeface="Futura Std Book" panose="020B0502020204020303" pitchFamily="34" charset="0"/>
            </a:endParaRPr>
          </a:p>
          <a:p>
            <a:r>
              <a:rPr lang="es-CO" sz="1600" dirty="0">
                <a:latin typeface="Futura Std Book" panose="020B0502020204020303" pitchFamily="34" charset="0"/>
              </a:rPr>
              <a:t>Boston </a:t>
            </a:r>
            <a:r>
              <a:rPr lang="es-CO" sz="1600" dirty="0" err="1">
                <a:latin typeface="Futura Std Book" panose="020B0502020204020303" pitchFamily="34" charset="0"/>
              </a:rPr>
              <a:t>College</a:t>
            </a:r>
            <a:endParaRPr lang="es-CO" sz="1600" dirty="0">
              <a:latin typeface="Futura Std Book" panose="020B0502020204020303" pitchFamily="34" charset="0"/>
            </a:endParaRPr>
          </a:p>
        </p:txBody>
      </p:sp>
      <p:sp>
        <p:nvSpPr>
          <p:cNvPr id="6" name="Rectángulo 5">
            <a:extLst>
              <a:ext uri="{FF2B5EF4-FFF2-40B4-BE49-F238E27FC236}">
                <a16:creationId xmlns:a16="http://schemas.microsoft.com/office/drawing/2014/main" id="{D027E934-BBC0-498A-AB1D-F9846D9986CE}"/>
              </a:ext>
            </a:extLst>
          </p:cNvPr>
          <p:cNvSpPr/>
          <p:nvPr/>
        </p:nvSpPr>
        <p:spPr>
          <a:xfrm>
            <a:off x="2888898" y="2484302"/>
            <a:ext cx="3487882" cy="830997"/>
          </a:xfrm>
          <a:prstGeom prst="rect">
            <a:avLst/>
          </a:prstGeom>
        </p:spPr>
        <p:txBody>
          <a:bodyPr wrap="square">
            <a:spAutoFit/>
          </a:bodyPr>
          <a:lstStyle/>
          <a:p>
            <a:r>
              <a:rPr lang="es-CO" sz="1600" b="1" dirty="0">
                <a:solidFill>
                  <a:schemeClr val="accent1">
                    <a:lumMod val="50000"/>
                  </a:schemeClr>
                </a:solidFill>
                <a:latin typeface="Futura Std Book" panose="020B0502020204020303" pitchFamily="34" charset="0"/>
              </a:rPr>
              <a:t>Abril </a:t>
            </a:r>
            <a:r>
              <a:rPr lang="es-CO" sz="1600" b="1" dirty="0" err="1">
                <a:solidFill>
                  <a:schemeClr val="accent1">
                    <a:lumMod val="50000"/>
                  </a:schemeClr>
                </a:solidFill>
                <a:latin typeface="Futura Std Book" panose="020B0502020204020303" pitchFamily="34" charset="0"/>
              </a:rPr>
              <a:t>Atzune</a:t>
            </a:r>
            <a:r>
              <a:rPr lang="es-CO" sz="1600" b="1" dirty="0">
                <a:solidFill>
                  <a:schemeClr val="accent1">
                    <a:lumMod val="50000"/>
                  </a:schemeClr>
                </a:solidFill>
                <a:latin typeface="Futura Std Book" panose="020B0502020204020303" pitchFamily="34" charset="0"/>
              </a:rPr>
              <a:t> Pinto Culebro</a:t>
            </a:r>
          </a:p>
          <a:p>
            <a:r>
              <a:rPr lang="es-CO" sz="1600" dirty="0">
                <a:latin typeface="Futura Std Book" panose="020B0502020204020303" pitchFamily="34" charset="0"/>
              </a:rPr>
              <a:t>Tecnológico Nacional de México campus Tuxtla Gutiérrez  </a:t>
            </a:r>
          </a:p>
        </p:txBody>
      </p:sp>
      <p:pic>
        <p:nvPicPr>
          <p:cNvPr id="7" name="Imagen 6">
            <a:extLst>
              <a:ext uri="{FF2B5EF4-FFF2-40B4-BE49-F238E27FC236}">
                <a16:creationId xmlns:a16="http://schemas.microsoft.com/office/drawing/2014/main" id="{1DF9C3E3-B4F8-4CD2-AE19-44CC2C9E6A5E}"/>
              </a:ext>
            </a:extLst>
          </p:cNvPr>
          <p:cNvPicPr>
            <a:picLocks noChangeAspect="1"/>
          </p:cNvPicPr>
          <p:nvPr/>
        </p:nvPicPr>
        <p:blipFill>
          <a:blip r:embed="rId5"/>
          <a:stretch>
            <a:fillRect/>
          </a:stretch>
        </p:blipFill>
        <p:spPr>
          <a:xfrm>
            <a:off x="1268898" y="2128727"/>
            <a:ext cx="1620000" cy="162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Rectángulo 7">
            <a:extLst>
              <a:ext uri="{FF2B5EF4-FFF2-40B4-BE49-F238E27FC236}">
                <a16:creationId xmlns:a16="http://schemas.microsoft.com/office/drawing/2014/main" id="{F40D1081-8FFF-49A2-A154-4225AD135B2E}"/>
              </a:ext>
            </a:extLst>
          </p:cNvPr>
          <p:cNvSpPr/>
          <p:nvPr/>
        </p:nvSpPr>
        <p:spPr>
          <a:xfrm>
            <a:off x="8146412" y="4969477"/>
            <a:ext cx="3665706" cy="584775"/>
          </a:xfrm>
          <a:prstGeom prst="rect">
            <a:avLst/>
          </a:prstGeom>
        </p:spPr>
        <p:txBody>
          <a:bodyPr wrap="square">
            <a:spAutoFit/>
          </a:bodyPr>
          <a:lstStyle/>
          <a:p>
            <a:r>
              <a:rPr lang="es-CO" sz="1600" b="1" dirty="0">
                <a:solidFill>
                  <a:schemeClr val="accent1">
                    <a:lumMod val="50000"/>
                  </a:schemeClr>
                </a:solidFill>
                <a:latin typeface="Futura Std Book" panose="020B0502020204020303" pitchFamily="34" charset="0"/>
              </a:rPr>
              <a:t>Raquel Méndez Villamizar</a:t>
            </a:r>
          </a:p>
          <a:p>
            <a:r>
              <a:rPr lang="es-CO" sz="1600" dirty="0">
                <a:latin typeface="Futura Std Book" panose="020B0502020204020303" pitchFamily="34" charset="0"/>
              </a:rPr>
              <a:t>Universidad Industrial de Santander</a:t>
            </a:r>
          </a:p>
        </p:txBody>
      </p:sp>
      <p:pic>
        <p:nvPicPr>
          <p:cNvPr id="2052" name="Picture 4" descr="Raquel Mendez Villamizar">
            <a:extLst>
              <a:ext uri="{FF2B5EF4-FFF2-40B4-BE49-F238E27FC236}">
                <a16:creationId xmlns:a16="http://schemas.microsoft.com/office/drawing/2014/main" id="{CD7A8552-F23A-44E3-9A7F-BFB44ADC82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3612" y="4451865"/>
            <a:ext cx="1612800" cy="162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https://confedi.org.ar/wp-content/uploads/2022/12/Mariana-Suarez.png">
            <a:extLst>
              <a:ext uri="{FF2B5EF4-FFF2-40B4-BE49-F238E27FC236}">
                <a16:creationId xmlns:a16="http://schemas.microsoft.com/office/drawing/2014/main" id="{562D3A3A-B59F-4F0A-AA36-E9BCDF1A11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8708" y="2011633"/>
            <a:ext cx="1620000" cy="162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6DFB88F3-E522-4911-AEAA-0A5017082280}"/>
              </a:ext>
            </a:extLst>
          </p:cNvPr>
          <p:cNvSpPr txBox="1"/>
          <p:nvPr/>
        </p:nvSpPr>
        <p:spPr>
          <a:xfrm>
            <a:off x="7918708" y="2406135"/>
            <a:ext cx="3417810" cy="830997"/>
          </a:xfrm>
          <a:prstGeom prst="rect">
            <a:avLst/>
          </a:prstGeom>
          <a:noFill/>
        </p:spPr>
        <p:txBody>
          <a:bodyPr wrap="square" rtlCol="0">
            <a:spAutoFit/>
          </a:bodyPr>
          <a:lstStyle/>
          <a:p>
            <a:r>
              <a:rPr lang="es-CO" sz="1600" b="1" dirty="0">
                <a:solidFill>
                  <a:schemeClr val="accent1">
                    <a:lumMod val="50000"/>
                  </a:schemeClr>
                </a:solidFill>
                <a:latin typeface="Futura Std Book" panose="020B0502020204020303" pitchFamily="34" charset="0"/>
              </a:rPr>
              <a:t>Mariana Alejandra Suárez </a:t>
            </a:r>
          </a:p>
          <a:p>
            <a:r>
              <a:rPr lang="es-CO" sz="1600" dirty="0">
                <a:latin typeface="Futura Std Book" panose="020B0502020204020303" pitchFamily="34" charset="0"/>
              </a:rPr>
              <a:t>Universidad Nacional de Quilmes</a:t>
            </a:r>
          </a:p>
          <a:p>
            <a:r>
              <a:rPr lang="es-CO" sz="1600" dirty="0" err="1">
                <a:latin typeface="Futura Std Book" panose="020B0502020204020303" pitchFamily="34" charset="0"/>
              </a:rPr>
              <a:t>CONFEDI</a:t>
            </a:r>
            <a:endParaRPr lang="es-CO" sz="1600" dirty="0">
              <a:latin typeface="Futura Std Book" panose="020B0502020204020303" pitchFamily="34" charset="0"/>
            </a:endParaRPr>
          </a:p>
        </p:txBody>
      </p:sp>
    </p:spTree>
    <p:extLst>
      <p:ext uri="{BB962C8B-B14F-4D97-AF65-F5344CB8AC3E}">
        <p14:creationId xmlns:p14="http://schemas.microsoft.com/office/powerpoint/2010/main" val="426635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0A7D2A-8BEF-4914-8803-D4C144BC248C}"/>
              </a:ext>
            </a:extLst>
          </p:cNvPr>
          <p:cNvSpPr txBox="1">
            <a:spLocks/>
          </p:cNvSpPr>
          <p:nvPr/>
        </p:nvSpPr>
        <p:spPr>
          <a:xfrm>
            <a:off x="0" y="0"/>
            <a:ext cx="12192000" cy="6858000"/>
          </a:xfrm>
          <a:prstGeom prst="rect">
            <a:avLst/>
          </a:prstGeom>
          <a:solidFill>
            <a:schemeClr val="accent1">
              <a:lumMod val="75000"/>
            </a:schemeClr>
          </a:solidFill>
        </p:spPr>
        <p:txBody>
          <a:bodyPr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Futura Std Book" panose="020B05020202040203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Futura Std Book" panose="020B05020202040203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utura Std Book" panose="020B05020202040203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utura Std Book" panose="020B05020202040203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utura Std Book" panose="020B05020202040203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buFont typeface="Calibri" panose="020F0502020204030204" pitchFamily="34" charset="0"/>
              <a:buNone/>
            </a:pPr>
            <a:r>
              <a:rPr lang="es-CO" sz="9600" b="1" dirty="0">
                <a:solidFill>
                  <a:schemeClr val="bg1"/>
                </a:solidFill>
              </a:rPr>
              <a:t>#</a:t>
            </a:r>
            <a:r>
              <a:rPr lang="es-CO" sz="9600" b="1" dirty="0" err="1">
                <a:solidFill>
                  <a:schemeClr val="bg1"/>
                </a:solidFill>
              </a:rPr>
              <a:t>SomosIngeniería</a:t>
            </a:r>
            <a:endParaRPr lang="es-CO" sz="9600" b="1" dirty="0">
              <a:solidFill>
                <a:schemeClr val="bg1"/>
              </a:solidFill>
            </a:endParaRPr>
          </a:p>
        </p:txBody>
      </p:sp>
    </p:spTree>
    <p:extLst>
      <p:ext uri="{BB962C8B-B14F-4D97-AF65-F5344CB8AC3E}">
        <p14:creationId xmlns:p14="http://schemas.microsoft.com/office/powerpoint/2010/main" val="1921694388"/>
      </p:ext>
    </p:extLst>
  </p:cSld>
  <p:clrMapOvr>
    <a:masterClrMapping/>
  </p:clrMapOvr>
</p:sld>
</file>

<file path=ppt/theme/theme1.xml><?xml version="1.0" encoding="utf-8"?>
<a:theme xmlns:a="http://schemas.openxmlformats.org/drawingml/2006/main" name="Retrospección">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3025</TotalTime>
  <Words>438</Words>
  <Application>Microsoft Office PowerPoint</Application>
  <PresentationFormat>Panorámica</PresentationFormat>
  <Paragraphs>48</Paragraphs>
  <Slides>8</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Calibri</vt:lpstr>
      <vt:lpstr>Calibri Light</vt:lpstr>
      <vt:lpstr>Futura Std Book</vt:lpstr>
      <vt:lpstr>Times New Roman</vt:lpstr>
      <vt:lpstr>Retrospección</vt:lpstr>
      <vt:lpstr>Curso para decanas y  decanos de ingeniería  Inclusión, equidad y diversidad en las facultades de ingeniería</vt:lpstr>
      <vt:lpstr>Presentación de PowerPoint</vt:lpstr>
      <vt:lpstr>La jornada de hoy</vt:lpstr>
      <vt:lpstr>Una mirada</vt:lpstr>
      <vt:lpstr>Una mirada</vt:lpstr>
      <vt:lpstr>Sobre el tema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Retos en las facultades de ingeniería para el desarrollo regional</dc:title>
  <dc:creator>Director ACOFI</dc:creator>
  <cp:lastModifiedBy>ACOFI ACOFI</cp:lastModifiedBy>
  <cp:revision>115</cp:revision>
  <dcterms:created xsi:type="dcterms:W3CDTF">2020-04-15T00:07:29Z</dcterms:created>
  <dcterms:modified xsi:type="dcterms:W3CDTF">2023-08-03T22:16:01Z</dcterms:modified>
</cp:coreProperties>
</file>